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ntonio Ultra-Bold" charset="1" panose="02000803000000000000"/>
      <p:regular r:id="rId17"/>
    </p:embeddedFont>
    <p:embeddedFont>
      <p:font typeface="Canva Sans Bold" charset="1" panose="020B0803030501040103"/>
      <p:regular r:id="rId18"/>
    </p:embeddedFont>
    <p:embeddedFont>
      <p:font typeface="Canva Sans" charset="1" panose="020B0503030501040103"/>
      <p:regular r:id="rId19"/>
    </p:embeddedFont>
    <p:embeddedFont>
      <p:font typeface="Open Sans Bold" charset="1" panose="020B0806030504020204"/>
      <p:regular r:id="rId20"/>
    </p:embeddedFont>
    <p:embeddedFont>
      <p:font typeface="Canva Sans Bold Italics"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BAD7C"/>
        </a:solidFill>
      </p:bgPr>
    </p:bg>
    <p:spTree>
      <p:nvGrpSpPr>
        <p:cNvPr id="1" name=""/>
        <p:cNvGrpSpPr/>
        <p:nvPr/>
      </p:nvGrpSpPr>
      <p:grpSpPr>
        <a:xfrm>
          <a:off x="0" y="0"/>
          <a:ext cx="0" cy="0"/>
          <a:chOff x="0" y="0"/>
          <a:chExt cx="0" cy="0"/>
        </a:xfrm>
      </p:grpSpPr>
      <p:grpSp>
        <p:nvGrpSpPr>
          <p:cNvPr name="Group 2" id="2"/>
          <p:cNvGrpSpPr/>
          <p:nvPr/>
        </p:nvGrpSpPr>
        <p:grpSpPr>
          <a:xfrm rot="0">
            <a:off x="15164743" y="-673960"/>
            <a:ext cx="1925239" cy="1719084"/>
            <a:chOff x="0" y="0"/>
            <a:chExt cx="910272" cy="812800"/>
          </a:xfrm>
        </p:grpSpPr>
        <p:sp>
          <p:nvSpPr>
            <p:cNvPr name="Freeform 3" id="3"/>
            <p:cNvSpPr/>
            <p:nvPr/>
          </p:nvSpPr>
          <p:spPr>
            <a:xfrm flipH="false" flipV="false" rot="0">
              <a:off x="0" y="0"/>
              <a:ext cx="910272" cy="812800"/>
            </a:xfrm>
            <a:custGeom>
              <a:avLst/>
              <a:gdLst/>
              <a:ahLst/>
              <a:cxnLst/>
              <a:rect r="r" b="b" t="t" l="l"/>
              <a:pathLst>
                <a:path h="812800" w="910272">
                  <a:moveTo>
                    <a:pt x="455136" y="0"/>
                  </a:moveTo>
                  <a:cubicBezTo>
                    <a:pt x="203771" y="0"/>
                    <a:pt x="0" y="181951"/>
                    <a:pt x="0" y="406400"/>
                  </a:cubicBezTo>
                  <a:cubicBezTo>
                    <a:pt x="0" y="630849"/>
                    <a:pt x="203771" y="812800"/>
                    <a:pt x="455136" y="812800"/>
                  </a:cubicBezTo>
                  <a:cubicBezTo>
                    <a:pt x="706501" y="812800"/>
                    <a:pt x="910272" y="630849"/>
                    <a:pt x="910272" y="406400"/>
                  </a:cubicBezTo>
                  <a:cubicBezTo>
                    <a:pt x="910272" y="181951"/>
                    <a:pt x="706501" y="0"/>
                    <a:pt x="455136" y="0"/>
                  </a:cubicBezTo>
                  <a:close/>
                </a:path>
              </a:pathLst>
            </a:custGeom>
            <a:solidFill>
              <a:srgbClr val="FAE403"/>
            </a:solidFill>
          </p:spPr>
        </p:sp>
        <p:sp>
          <p:nvSpPr>
            <p:cNvPr name="TextBox 4" id="4"/>
            <p:cNvSpPr txBox="true"/>
            <p:nvPr/>
          </p:nvSpPr>
          <p:spPr>
            <a:xfrm>
              <a:off x="85338" y="47625"/>
              <a:ext cx="739596" cy="688975"/>
            </a:xfrm>
            <a:prstGeom prst="rect">
              <a:avLst/>
            </a:prstGeom>
          </p:spPr>
          <p:txBody>
            <a:bodyPr anchor="ctr" rtlCol="false" tIns="29820" lIns="29820" bIns="29820" rIns="29820"/>
            <a:lstStyle/>
            <a:p>
              <a:pPr algn="ctr">
                <a:lnSpc>
                  <a:spcPts val="2588"/>
                </a:lnSpc>
              </a:pPr>
            </a:p>
          </p:txBody>
        </p:sp>
      </p:grpSp>
      <p:sp>
        <p:nvSpPr>
          <p:cNvPr name="Freeform 5" id="5"/>
          <p:cNvSpPr/>
          <p:nvPr/>
        </p:nvSpPr>
        <p:spPr>
          <a:xfrm flipH="false" flipV="false" rot="0">
            <a:off x="15442687" y="1216573"/>
            <a:ext cx="3895353" cy="2393871"/>
          </a:xfrm>
          <a:custGeom>
            <a:avLst/>
            <a:gdLst/>
            <a:ahLst/>
            <a:cxnLst/>
            <a:rect r="r" b="b" t="t" l="l"/>
            <a:pathLst>
              <a:path h="2393871" w="3895353">
                <a:moveTo>
                  <a:pt x="0" y="0"/>
                </a:moveTo>
                <a:lnTo>
                  <a:pt x="3895352" y="0"/>
                </a:lnTo>
                <a:lnTo>
                  <a:pt x="3895352" y="2393871"/>
                </a:lnTo>
                <a:lnTo>
                  <a:pt x="0" y="2393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18063" y="395131"/>
            <a:ext cx="16851875" cy="2940235"/>
          </a:xfrm>
          <a:prstGeom prst="rect">
            <a:avLst/>
          </a:prstGeom>
        </p:spPr>
        <p:txBody>
          <a:bodyPr anchor="t" rtlCol="false" tIns="0" lIns="0" bIns="0" rIns="0">
            <a:spAutoFit/>
          </a:bodyPr>
          <a:lstStyle/>
          <a:p>
            <a:pPr algn="l">
              <a:lnSpc>
                <a:spcPts val="11304"/>
              </a:lnSpc>
            </a:pPr>
            <a:r>
              <a:rPr lang="en-US" b="true" sz="11304" spc="-282">
                <a:solidFill>
                  <a:srgbClr val="FFFFFF"/>
                </a:solidFill>
                <a:latin typeface="Antonio Ultra-Bold"/>
                <a:ea typeface="Antonio Ultra-Bold"/>
                <a:cs typeface="Antonio Ultra-Bold"/>
                <a:sym typeface="Antonio Ultra-Bold"/>
              </a:rPr>
              <a:t>LOYIHA NOMI: INNOVATSION          CHIQINDI QUTILARI</a:t>
            </a:r>
          </a:p>
        </p:txBody>
      </p:sp>
      <p:grpSp>
        <p:nvGrpSpPr>
          <p:cNvPr name="Group 7" id="7"/>
          <p:cNvGrpSpPr/>
          <p:nvPr/>
        </p:nvGrpSpPr>
        <p:grpSpPr>
          <a:xfrm rot="0">
            <a:off x="-334786" y="9258300"/>
            <a:ext cx="18848780" cy="2131172"/>
            <a:chOff x="0" y="0"/>
            <a:chExt cx="3377489" cy="381882"/>
          </a:xfrm>
        </p:grpSpPr>
        <p:sp>
          <p:nvSpPr>
            <p:cNvPr name="Freeform 8" id="8"/>
            <p:cNvSpPr/>
            <p:nvPr/>
          </p:nvSpPr>
          <p:spPr>
            <a:xfrm flipH="false" flipV="false" rot="0">
              <a:off x="0" y="0"/>
              <a:ext cx="3377489" cy="381882"/>
            </a:xfrm>
            <a:custGeom>
              <a:avLst/>
              <a:gdLst/>
              <a:ahLst/>
              <a:cxnLst/>
              <a:rect r="r" b="b" t="t" l="l"/>
              <a:pathLst>
                <a:path h="381882" w="3377489">
                  <a:moveTo>
                    <a:pt x="0" y="0"/>
                  </a:moveTo>
                  <a:lnTo>
                    <a:pt x="3377489" y="0"/>
                  </a:lnTo>
                  <a:lnTo>
                    <a:pt x="3377489" y="381882"/>
                  </a:lnTo>
                  <a:lnTo>
                    <a:pt x="0" y="381882"/>
                  </a:lnTo>
                  <a:close/>
                </a:path>
              </a:pathLst>
            </a:custGeom>
            <a:solidFill>
              <a:srgbClr val="122D6B"/>
            </a:solidFill>
          </p:spPr>
        </p:sp>
        <p:sp>
          <p:nvSpPr>
            <p:cNvPr name="TextBox 9" id="9"/>
            <p:cNvSpPr txBox="true"/>
            <p:nvPr/>
          </p:nvSpPr>
          <p:spPr>
            <a:xfrm>
              <a:off x="0" y="-66675"/>
              <a:ext cx="3377489" cy="448557"/>
            </a:xfrm>
            <a:prstGeom prst="rect">
              <a:avLst/>
            </a:prstGeom>
          </p:spPr>
          <p:txBody>
            <a:bodyPr anchor="ctr" rtlCol="false" tIns="50800" lIns="50800" bIns="50800" rIns="50800"/>
            <a:lstStyle/>
            <a:p>
              <a:pPr algn="ctr">
                <a:lnSpc>
                  <a:spcPts val="4409"/>
                </a:lnSpc>
              </a:pPr>
            </a:p>
          </p:txBody>
        </p:sp>
      </p:grpSp>
      <p:sp>
        <p:nvSpPr>
          <p:cNvPr name="Freeform 10" id="10"/>
          <p:cNvSpPr/>
          <p:nvPr/>
        </p:nvSpPr>
        <p:spPr>
          <a:xfrm flipH="false" flipV="false" rot="0">
            <a:off x="-1473990" y="7312409"/>
            <a:ext cx="3633075" cy="2232690"/>
          </a:xfrm>
          <a:custGeom>
            <a:avLst/>
            <a:gdLst/>
            <a:ahLst/>
            <a:cxnLst/>
            <a:rect r="r" b="b" t="t" l="l"/>
            <a:pathLst>
              <a:path h="2232690" w="3633075">
                <a:moveTo>
                  <a:pt x="0" y="0"/>
                </a:moveTo>
                <a:lnTo>
                  <a:pt x="3633075" y="0"/>
                </a:lnTo>
                <a:lnTo>
                  <a:pt x="3633075" y="2232689"/>
                </a:lnTo>
                <a:lnTo>
                  <a:pt x="0" y="22326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186330" y="3662537"/>
            <a:ext cx="7259170" cy="3649872"/>
          </a:xfrm>
          <a:custGeom>
            <a:avLst/>
            <a:gdLst/>
            <a:ahLst/>
            <a:cxnLst/>
            <a:rect r="r" b="b" t="t" l="l"/>
            <a:pathLst>
              <a:path h="3649872" w="7259170">
                <a:moveTo>
                  <a:pt x="0" y="0"/>
                </a:moveTo>
                <a:lnTo>
                  <a:pt x="7259170" y="0"/>
                </a:lnTo>
                <a:lnTo>
                  <a:pt x="7259170" y="3649872"/>
                </a:lnTo>
                <a:lnTo>
                  <a:pt x="0" y="3649872"/>
                </a:lnTo>
                <a:lnTo>
                  <a:pt x="0" y="0"/>
                </a:lnTo>
                <a:close/>
              </a:path>
            </a:pathLst>
          </a:custGeom>
          <a:blipFill>
            <a:blip r:embed="rId4"/>
            <a:stretch>
              <a:fillRect l="0" t="-2008" r="-289" b="-8658"/>
            </a:stretch>
          </a:blipFill>
        </p:spPr>
      </p:sp>
      <p:sp>
        <p:nvSpPr>
          <p:cNvPr name="Freeform 12" id="12"/>
          <p:cNvSpPr/>
          <p:nvPr/>
        </p:nvSpPr>
        <p:spPr>
          <a:xfrm flipH="false" flipV="false" rot="0">
            <a:off x="9280211" y="3610444"/>
            <a:ext cx="6847152" cy="3701964"/>
          </a:xfrm>
          <a:custGeom>
            <a:avLst/>
            <a:gdLst/>
            <a:ahLst/>
            <a:cxnLst/>
            <a:rect r="r" b="b" t="t" l="l"/>
            <a:pathLst>
              <a:path h="3701964" w="6847152">
                <a:moveTo>
                  <a:pt x="0" y="0"/>
                </a:moveTo>
                <a:lnTo>
                  <a:pt x="6847152" y="0"/>
                </a:lnTo>
                <a:lnTo>
                  <a:pt x="6847152" y="3701965"/>
                </a:lnTo>
                <a:lnTo>
                  <a:pt x="0" y="3701965"/>
                </a:lnTo>
                <a:lnTo>
                  <a:pt x="0" y="0"/>
                </a:lnTo>
                <a:close/>
              </a:path>
            </a:pathLst>
          </a:custGeom>
          <a:blipFill>
            <a:blip r:embed="rId5"/>
            <a:stretch>
              <a:fillRect l="-1729" t="0" r="-1729" b="0"/>
            </a:stretch>
          </a:blipFill>
        </p:spPr>
      </p:sp>
      <p:sp>
        <p:nvSpPr>
          <p:cNvPr name="TextBox 13" id="13"/>
          <p:cNvSpPr txBox="true"/>
          <p:nvPr/>
        </p:nvSpPr>
        <p:spPr>
          <a:xfrm rot="0">
            <a:off x="5767316" y="8152935"/>
            <a:ext cx="7964574" cy="814005"/>
          </a:xfrm>
          <a:prstGeom prst="rect">
            <a:avLst/>
          </a:prstGeom>
        </p:spPr>
        <p:txBody>
          <a:bodyPr anchor="t" rtlCol="false" tIns="0" lIns="0" bIns="0" rIns="0">
            <a:spAutoFit/>
          </a:bodyPr>
          <a:lstStyle/>
          <a:p>
            <a:pPr algn="l">
              <a:lnSpc>
                <a:spcPts val="6642"/>
              </a:lnSpc>
            </a:pPr>
            <a:r>
              <a:rPr lang="en-US" sz="4744" u="sng" b="true">
                <a:solidFill>
                  <a:srgbClr val="FFFFFF"/>
                </a:solidFill>
                <a:latin typeface="Canva Sans Bold"/>
                <a:ea typeface="Canva Sans Bold"/>
                <a:cs typeface="Canva Sans Bold"/>
                <a:sym typeface="Canva Sans Bold"/>
              </a:rPr>
              <a:t>TDIU-RIAT JAMOASI</a:t>
            </a:r>
          </a:p>
        </p:txBody>
      </p:sp>
      <p:grpSp>
        <p:nvGrpSpPr>
          <p:cNvPr name="Group 14" id="14"/>
          <p:cNvGrpSpPr/>
          <p:nvPr/>
        </p:nvGrpSpPr>
        <p:grpSpPr>
          <a:xfrm rot="0">
            <a:off x="-182386" y="9410700"/>
            <a:ext cx="18848780" cy="2131172"/>
            <a:chOff x="0" y="0"/>
            <a:chExt cx="3377489" cy="381882"/>
          </a:xfrm>
        </p:grpSpPr>
        <p:sp>
          <p:nvSpPr>
            <p:cNvPr name="Freeform 15" id="15"/>
            <p:cNvSpPr/>
            <p:nvPr/>
          </p:nvSpPr>
          <p:spPr>
            <a:xfrm flipH="false" flipV="false" rot="0">
              <a:off x="0" y="0"/>
              <a:ext cx="3377489" cy="381882"/>
            </a:xfrm>
            <a:custGeom>
              <a:avLst/>
              <a:gdLst/>
              <a:ahLst/>
              <a:cxnLst/>
              <a:rect r="r" b="b" t="t" l="l"/>
              <a:pathLst>
                <a:path h="381882" w="3377489">
                  <a:moveTo>
                    <a:pt x="0" y="0"/>
                  </a:moveTo>
                  <a:lnTo>
                    <a:pt x="3377489" y="0"/>
                  </a:lnTo>
                  <a:lnTo>
                    <a:pt x="3377489" y="381882"/>
                  </a:lnTo>
                  <a:lnTo>
                    <a:pt x="0" y="381882"/>
                  </a:lnTo>
                  <a:close/>
                </a:path>
              </a:pathLst>
            </a:custGeom>
            <a:solidFill>
              <a:srgbClr val="122D6B"/>
            </a:solidFill>
          </p:spPr>
        </p:sp>
        <p:sp>
          <p:nvSpPr>
            <p:cNvPr name="TextBox 16" id="16"/>
            <p:cNvSpPr txBox="true"/>
            <p:nvPr/>
          </p:nvSpPr>
          <p:spPr>
            <a:xfrm>
              <a:off x="0" y="-66675"/>
              <a:ext cx="3377489" cy="448557"/>
            </a:xfrm>
            <a:prstGeom prst="rect">
              <a:avLst/>
            </a:prstGeom>
          </p:spPr>
          <p:txBody>
            <a:bodyPr anchor="ctr" rtlCol="false" tIns="50800" lIns="50800" bIns="50800" rIns="50800"/>
            <a:lstStyle/>
            <a:p>
              <a:pPr algn="ctr">
                <a:lnSpc>
                  <a:spcPts val="440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BAD7C"/>
        </a:solidFill>
      </p:bgPr>
    </p:bg>
    <p:spTree>
      <p:nvGrpSpPr>
        <p:cNvPr id="1" name=""/>
        <p:cNvGrpSpPr/>
        <p:nvPr/>
      </p:nvGrpSpPr>
      <p:grpSpPr>
        <a:xfrm>
          <a:off x="0" y="0"/>
          <a:ext cx="0" cy="0"/>
          <a:chOff x="0" y="0"/>
          <a:chExt cx="0" cy="0"/>
        </a:xfrm>
      </p:grpSpPr>
      <p:sp>
        <p:nvSpPr>
          <p:cNvPr name="Freeform 2" id="2"/>
          <p:cNvSpPr/>
          <p:nvPr/>
        </p:nvSpPr>
        <p:spPr>
          <a:xfrm flipH="false" flipV="false" rot="0">
            <a:off x="491804" y="478482"/>
            <a:ext cx="7068173" cy="9330921"/>
          </a:xfrm>
          <a:custGeom>
            <a:avLst/>
            <a:gdLst/>
            <a:ahLst/>
            <a:cxnLst/>
            <a:rect r="r" b="b" t="t" l="l"/>
            <a:pathLst>
              <a:path h="9330921" w="7068173">
                <a:moveTo>
                  <a:pt x="0" y="0"/>
                </a:moveTo>
                <a:lnTo>
                  <a:pt x="7068172" y="0"/>
                </a:lnTo>
                <a:lnTo>
                  <a:pt x="7068172" y="9330921"/>
                </a:lnTo>
                <a:lnTo>
                  <a:pt x="0" y="9330921"/>
                </a:lnTo>
                <a:lnTo>
                  <a:pt x="0" y="0"/>
                </a:lnTo>
                <a:close/>
              </a:path>
            </a:pathLst>
          </a:custGeom>
          <a:blipFill>
            <a:blip r:embed="rId2"/>
            <a:stretch>
              <a:fillRect l="0" t="0" r="0" b="0"/>
            </a:stretch>
          </a:blipFill>
        </p:spPr>
      </p:sp>
      <p:sp>
        <p:nvSpPr>
          <p:cNvPr name="TextBox 3" id="3"/>
          <p:cNvSpPr txBox="true"/>
          <p:nvPr/>
        </p:nvSpPr>
        <p:spPr>
          <a:xfrm rot="0">
            <a:off x="9144000" y="1133475"/>
            <a:ext cx="9375160" cy="1724025"/>
          </a:xfrm>
          <a:prstGeom prst="rect">
            <a:avLst/>
          </a:prstGeom>
        </p:spPr>
        <p:txBody>
          <a:bodyPr anchor="t" rtlCol="false" tIns="0" lIns="0" bIns="0" rIns="0">
            <a:spAutoFit/>
          </a:bodyPr>
          <a:lstStyle/>
          <a:p>
            <a:pPr algn="l">
              <a:lnSpc>
                <a:spcPts val="13200"/>
              </a:lnSpc>
            </a:pPr>
            <a:r>
              <a:rPr lang="en-US" b="true" sz="12000" spc="-300">
                <a:solidFill>
                  <a:srgbClr val="FFFFFF"/>
                </a:solidFill>
                <a:latin typeface="Antonio Ultra-Bold"/>
                <a:ea typeface="Antonio Ultra-Bold"/>
                <a:cs typeface="Antonio Ultra-Bold"/>
                <a:sym typeface="Antonio Ultra-Bold"/>
              </a:rPr>
              <a:t>HARAJATLAR</a:t>
            </a:r>
          </a:p>
        </p:txBody>
      </p:sp>
      <p:sp>
        <p:nvSpPr>
          <p:cNvPr name="TextBox 4" id="4"/>
          <p:cNvSpPr txBox="true"/>
          <p:nvPr/>
        </p:nvSpPr>
        <p:spPr>
          <a:xfrm rot="0">
            <a:off x="8499757" y="3220796"/>
            <a:ext cx="8588855" cy="7324026"/>
          </a:xfrm>
          <a:prstGeom prst="rect">
            <a:avLst/>
          </a:prstGeom>
        </p:spPr>
        <p:txBody>
          <a:bodyPr anchor="t" rtlCol="false" tIns="0" lIns="0" bIns="0" rIns="0">
            <a:spAutoFit/>
          </a:bodyPr>
          <a:lstStyle/>
          <a:p>
            <a:pPr algn="just">
              <a:lnSpc>
                <a:spcPts val="5862"/>
              </a:lnSpc>
            </a:pPr>
            <a:r>
              <a:rPr lang="en-US" sz="4187">
                <a:solidFill>
                  <a:srgbClr val="FFFFFF"/>
                </a:solidFill>
                <a:latin typeface="Canva Sans"/>
                <a:ea typeface="Canva Sans"/>
                <a:cs typeface="Canva Sans"/>
                <a:sym typeface="Canva Sans"/>
              </a:rPr>
              <a:t>Hikvision DS-2CD2T47G1-L bu yuqori aniqlikdagi tasvir sifati,kechasi ham tasvirga olish imkoniyatiga ega.Narxi taxmiman 1,5 million so’mni tashkil etadi.</a:t>
            </a:r>
          </a:p>
          <a:p>
            <a:pPr algn="just">
              <a:lnSpc>
                <a:spcPts val="5862"/>
              </a:lnSpc>
            </a:pPr>
          </a:p>
          <a:p>
            <a:pPr algn="just">
              <a:lnSpc>
                <a:spcPts val="5862"/>
              </a:lnSpc>
            </a:pPr>
            <a:r>
              <a:rPr lang="en-US" sz="4187">
                <a:solidFill>
                  <a:srgbClr val="FFFFFF"/>
                </a:solidFill>
                <a:latin typeface="Canva Sans"/>
                <a:ea typeface="Canva Sans"/>
                <a:cs typeface="Canva Sans"/>
                <a:sym typeface="Canva Sans"/>
              </a:rPr>
              <a:t>1ta innovatsion axlat qutisini yigish uchun taxminan 3 million so’m pul sarflanadi.</a:t>
            </a:r>
          </a:p>
          <a:p>
            <a:pPr algn="just">
              <a:lnSpc>
                <a:spcPts val="5862"/>
              </a:lnSpc>
            </a:pP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4BAD7C"/>
        </a:solidFill>
      </p:bgPr>
    </p:bg>
    <p:spTree>
      <p:nvGrpSpPr>
        <p:cNvPr id="1" name=""/>
        <p:cNvGrpSpPr/>
        <p:nvPr/>
      </p:nvGrpSpPr>
      <p:grpSpPr>
        <a:xfrm>
          <a:off x="0" y="0"/>
          <a:ext cx="0" cy="0"/>
          <a:chOff x="0" y="0"/>
          <a:chExt cx="0" cy="0"/>
        </a:xfrm>
      </p:grpSpPr>
      <p:grpSp>
        <p:nvGrpSpPr>
          <p:cNvPr name="Group 2" id="2"/>
          <p:cNvGrpSpPr/>
          <p:nvPr/>
        </p:nvGrpSpPr>
        <p:grpSpPr>
          <a:xfrm rot="0">
            <a:off x="11950108" y="-469437"/>
            <a:ext cx="7656342" cy="11626919"/>
            <a:chOff x="0" y="0"/>
            <a:chExt cx="1371930" cy="2083413"/>
          </a:xfrm>
        </p:grpSpPr>
        <p:sp>
          <p:nvSpPr>
            <p:cNvPr name="Freeform 3" id="3"/>
            <p:cNvSpPr/>
            <p:nvPr/>
          </p:nvSpPr>
          <p:spPr>
            <a:xfrm flipH="false" flipV="false" rot="0">
              <a:off x="0" y="0"/>
              <a:ext cx="1371930" cy="2083413"/>
            </a:xfrm>
            <a:custGeom>
              <a:avLst/>
              <a:gdLst/>
              <a:ahLst/>
              <a:cxnLst/>
              <a:rect r="r" b="b" t="t" l="l"/>
              <a:pathLst>
                <a:path h="2083413" w="1371930">
                  <a:moveTo>
                    <a:pt x="0" y="0"/>
                  </a:moveTo>
                  <a:lnTo>
                    <a:pt x="1371930" y="0"/>
                  </a:lnTo>
                  <a:lnTo>
                    <a:pt x="1371930" y="2083413"/>
                  </a:lnTo>
                  <a:lnTo>
                    <a:pt x="0" y="2083413"/>
                  </a:lnTo>
                  <a:close/>
                </a:path>
              </a:pathLst>
            </a:custGeom>
            <a:solidFill>
              <a:srgbClr val="122D6B"/>
            </a:solidFill>
          </p:spPr>
        </p:sp>
        <p:sp>
          <p:nvSpPr>
            <p:cNvPr name="TextBox 4" id="4"/>
            <p:cNvSpPr txBox="true"/>
            <p:nvPr/>
          </p:nvSpPr>
          <p:spPr>
            <a:xfrm>
              <a:off x="0" y="-66675"/>
              <a:ext cx="1371930" cy="2150088"/>
            </a:xfrm>
            <a:prstGeom prst="rect">
              <a:avLst/>
            </a:prstGeom>
          </p:spPr>
          <p:txBody>
            <a:bodyPr anchor="ctr" rtlCol="false" tIns="50800" lIns="50800" bIns="50800" rIns="50800"/>
            <a:lstStyle/>
            <a:p>
              <a:pPr algn="ctr">
                <a:lnSpc>
                  <a:spcPts val="4409"/>
                </a:lnSpc>
              </a:pPr>
            </a:p>
          </p:txBody>
        </p:sp>
      </p:grpSp>
      <p:sp>
        <p:nvSpPr>
          <p:cNvPr name="TextBox 5" id="5"/>
          <p:cNvSpPr txBox="true"/>
          <p:nvPr/>
        </p:nvSpPr>
        <p:spPr>
          <a:xfrm rot="0">
            <a:off x="1242559" y="4407676"/>
            <a:ext cx="15542618" cy="1402778"/>
          </a:xfrm>
          <a:prstGeom prst="rect">
            <a:avLst/>
          </a:prstGeom>
        </p:spPr>
        <p:txBody>
          <a:bodyPr anchor="t" rtlCol="false" tIns="0" lIns="0" bIns="0" rIns="0">
            <a:spAutoFit/>
          </a:bodyPr>
          <a:lstStyle/>
          <a:p>
            <a:pPr algn="l">
              <a:lnSpc>
                <a:spcPts val="10812"/>
              </a:lnSpc>
            </a:pPr>
            <a:r>
              <a:rPr lang="en-US" b="true" sz="9829" spc="-245">
                <a:solidFill>
                  <a:srgbClr val="FFFFFF"/>
                </a:solidFill>
                <a:latin typeface="Antonio Ultra-Bold"/>
                <a:ea typeface="Antonio Ultra-Bold"/>
                <a:cs typeface="Antonio Ultra-Bold"/>
                <a:sym typeface="Antonio Ultra-Bold"/>
              </a:rPr>
              <a:t>E’TIBORINGIZ UCHUN RAHMAT!!!</a:t>
            </a:r>
          </a:p>
        </p:txBody>
      </p:sp>
      <p:grpSp>
        <p:nvGrpSpPr>
          <p:cNvPr name="Group 6" id="6"/>
          <p:cNvGrpSpPr/>
          <p:nvPr/>
        </p:nvGrpSpPr>
        <p:grpSpPr>
          <a:xfrm rot="0">
            <a:off x="11341066" y="7075845"/>
            <a:ext cx="1510691" cy="15106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E403"/>
            </a:solidFill>
          </p:spPr>
        </p:sp>
        <p:sp>
          <p:nvSpPr>
            <p:cNvPr name="TextBox 8" id="8"/>
            <p:cNvSpPr txBox="true"/>
            <p:nvPr/>
          </p:nvSpPr>
          <p:spPr>
            <a:xfrm>
              <a:off x="76200" y="47625"/>
              <a:ext cx="660400" cy="688975"/>
            </a:xfrm>
            <a:prstGeom prst="rect">
              <a:avLst/>
            </a:prstGeom>
          </p:spPr>
          <p:txBody>
            <a:bodyPr anchor="ctr" rtlCol="false" tIns="29820" lIns="29820" bIns="29820" rIns="29820"/>
            <a:lstStyle/>
            <a:p>
              <a:pPr algn="ctr">
                <a:lnSpc>
                  <a:spcPts val="2588"/>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BAD7C"/>
        </a:solidFill>
      </p:bgPr>
    </p:bg>
    <p:spTree>
      <p:nvGrpSpPr>
        <p:cNvPr id="1" name=""/>
        <p:cNvGrpSpPr/>
        <p:nvPr/>
      </p:nvGrpSpPr>
      <p:grpSpPr>
        <a:xfrm>
          <a:off x="0" y="0"/>
          <a:ext cx="0" cy="0"/>
          <a:chOff x="0" y="0"/>
          <a:chExt cx="0" cy="0"/>
        </a:xfrm>
      </p:grpSpPr>
      <p:grpSp>
        <p:nvGrpSpPr>
          <p:cNvPr name="Group 2" id="2"/>
          <p:cNvGrpSpPr/>
          <p:nvPr/>
        </p:nvGrpSpPr>
        <p:grpSpPr>
          <a:xfrm rot="0">
            <a:off x="-334786" y="2941417"/>
            <a:ext cx="18848780" cy="8448055"/>
            <a:chOff x="0" y="0"/>
            <a:chExt cx="3377489" cy="1513796"/>
          </a:xfrm>
        </p:grpSpPr>
        <p:sp>
          <p:nvSpPr>
            <p:cNvPr name="Freeform 3" id="3"/>
            <p:cNvSpPr/>
            <p:nvPr/>
          </p:nvSpPr>
          <p:spPr>
            <a:xfrm flipH="false" flipV="false" rot="0">
              <a:off x="0" y="0"/>
              <a:ext cx="3377489" cy="1513796"/>
            </a:xfrm>
            <a:custGeom>
              <a:avLst/>
              <a:gdLst/>
              <a:ahLst/>
              <a:cxnLst/>
              <a:rect r="r" b="b" t="t" l="l"/>
              <a:pathLst>
                <a:path h="1513796" w="3377489">
                  <a:moveTo>
                    <a:pt x="0" y="0"/>
                  </a:moveTo>
                  <a:lnTo>
                    <a:pt x="3377489" y="0"/>
                  </a:lnTo>
                  <a:lnTo>
                    <a:pt x="3377489" y="1513796"/>
                  </a:lnTo>
                  <a:lnTo>
                    <a:pt x="0" y="1513796"/>
                  </a:lnTo>
                  <a:close/>
                </a:path>
              </a:pathLst>
            </a:custGeom>
            <a:solidFill>
              <a:srgbClr val="2757B5"/>
            </a:solidFill>
          </p:spPr>
        </p:sp>
        <p:sp>
          <p:nvSpPr>
            <p:cNvPr name="TextBox 4" id="4"/>
            <p:cNvSpPr txBox="true"/>
            <p:nvPr/>
          </p:nvSpPr>
          <p:spPr>
            <a:xfrm>
              <a:off x="0" y="-66675"/>
              <a:ext cx="3377489" cy="1580471"/>
            </a:xfrm>
            <a:prstGeom prst="rect">
              <a:avLst/>
            </a:prstGeom>
          </p:spPr>
          <p:txBody>
            <a:bodyPr anchor="ctr" rtlCol="false" tIns="50800" lIns="50800" bIns="50800" rIns="50800"/>
            <a:lstStyle/>
            <a:p>
              <a:pPr algn="ctr">
                <a:lnSpc>
                  <a:spcPts val="4409"/>
                </a:lnSpc>
              </a:pPr>
            </a:p>
          </p:txBody>
        </p:sp>
      </p:grpSp>
      <p:grpSp>
        <p:nvGrpSpPr>
          <p:cNvPr name="Group 5" id="5"/>
          <p:cNvGrpSpPr/>
          <p:nvPr/>
        </p:nvGrpSpPr>
        <p:grpSpPr>
          <a:xfrm rot="0">
            <a:off x="-334786" y="-237447"/>
            <a:ext cx="6975137" cy="11626919"/>
            <a:chOff x="0" y="0"/>
            <a:chExt cx="1249866" cy="2083413"/>
          </a:xfrm>
        </p:grpSpPr>
        <p:sp>
          <p:nvSpPr>
            <p:cNvPr name="Freeform 6" id="6"/>
            <p:cNvSpPr/>
            <p:nvPr/>
          </p:nvSpPr>
          <p:spPr>
            <a:xfrm flipH="false" flipV="false" rot="0">
              <a:off x="0" y="0"/>
              <a:ext cx="1249866" cy="2083413"/>
            </a:xfrm>
            <a:custGeom>
              <a:avLst/>
              <a:gdLst/>
              <a:ahLst/>
              <a:cxnLst/>
              <a:rect r="r" b="b" t="t" l="l"/>
              <a:pathLst>
                <a:path h="2083413" w="1249866">
                  <a:moveTo>
                    <a:pt x="0" y="0"/>
                  </a:moveTo>
                  <a:lnTo>
                    <a:pt x="1249866" y="0"/>
                  </a:lnTo>
                  <a:lnTo>
                    <a:pt x="1249866" y="2083413"/>
                  </a:lnTo>
                  <a:lnTo>
                    <a:pt x="0" y="2083413"/>
                  </a:lnTo>
                  <a:close/>
                </a:path>
              </a:pathLst>
            </a:custGeom>
            <a:solidFill>
              <a:srgbClr val="122D6B"/>
            </a:solidFill>
          </p:spPr>
        </p:sp>
        <p:sp>
          <p:nvSpPr>
            <p:cNvPr name="TextBox 7" id="7"/>
            <p:cNvSpPr txBox="true"/>
            <p:nvPr/>
          </p:nvSpPr>
          <p:spPr>
            <a:xfrm>
              <a:off x="0" y="-66675"/>
              <a:ext cx="1249866" cy="2150088"/>
            </a:xfrm>
            <a:prstGeom prst="rect">
              <a:avLst/>
            </a:prstGeom>
          </p:spPr>
          <p:txBody>
            <a:bodyPr anchor="ctr" rtlCol="false" tIns="50800" lIns="50800" bIns="50800" rIns="50800"/>
            <a:lstStyle/>
            <a:p>
              <a:pPr algn="ctr">
                <a:lnSpc>
                  <a:spcPts val="4409"/>
                </a:lnSpc>
              </a:pPr>
            </a:p>
          </p:txBody>
        </p:sp>
      </p:grpSp>
      <p:sp>
        <p:nvSpPr>
          <p:cNvPr name="Freeform 8" id="8"/>
          <p:cNvSpPr/>
          <p:nvPr/>
        </p:nvSpPr>
        <p:spPr>
          <a:xfrm flipH="false" flipV="false" rot="0">
            <a:off x="197790" y="3785588"/>
            <a:ext cx="6236406" cy="2284084"/>
          </a:xfrm>
          <a:custGeom>
            <a:avLst/>
            <a:gdLst/>
            <a:ahLst/>
            <a:cxnLst/>
            <a:rect r="r" b="b" t="t" l="l"/>
            <a:pathLst>
              <a:path h="2284084" w="6236406">
                <a:moveTo>
                  <a:pt x="0" y="0"/>
                </a:moveTo>
                <a:lnTo>
                  <a:pt x="6236406" y="0"/>
                </a:lnTo>
                <a:lnTo>
                  <a:pt x="6236406" y="2284084"/>
                </a:lnTo>
                <a:lnTo>
                  <a:pt x="0" y="2284084"/>
                </a:lnTo>
                <a:lnTo>
                  <a:pt x="0" y="0"/>
                </a:lnTo>
                <a:close/>
              </a:path>
            </a:pathLst>
          </a:custGeom>
          <a:blipFill>
            <a:blip r:embed="rId2"/>
            <a:stretch>
              <a:fillRect l="0" t="0" r="0" b="0"/>
            </a:stretch>
          </a:blipFill>
        </p:spPr>
      </p:sp>
      <p:sp>
        <p:nvSpPr>
          <p:cNvPr name="Freeform 9" id="9"/>
          <p:cNvSpPr/>
          <p:nvPr/>
        </p:nvSpPr>
        <p:spPr>
          <a:xfrm flipH="false" flipV="false" rot="0">
            <a:off x="155660" y="6278756"/>
            <a:ext cx="6320666" cy="3825848"/>
          </a:xfrm>
          <a:custGeom>
            <a:avLst/>
            <a:gdLst/>
            <a:ahLst/>
            <a:cxnLst/>
            <a:rect r="r" b="b" t="t" l="l"/>
            <a:pathLst>
              <a:path h="3825848" w="6320666">
                <a:moveTo>
                  <a:pt x="0" y="0"/>
                </a:moveTo>
                <a:lnTo>
                  <a:pt x="6320666" y="0"/>
                </a:lnTo>
                <a:lnTo>
                  <a:pt x="6320666" y="3825848"/>
                </a:lnTo>
                <a:lnTo>
                  <a:pt x="0" y="3825848"/>
                </a:lnTo>
                <a:lnTo>
                  <a:pt x="0" y="0"/>
                </a:lnTo>
                <a:close/>
              </a:path>
            </a:pathLst>
          </a:custGeom>
          <a:blipFill>
            <a:blip r:embed="rId3"/>
            <a:stretch>
              <a:fillRect l="-7727" t="0" r="0" b="0"/>
            </a:stretch>
          </a:blipFill>
        </p:spPr>
      </p:sp>
      <p:sp>
        <p:nvSpPr>
          <p:cNvPr name="Freeform 10" id="10"/>
          <p:cNvSpPr/>
          <p:nvPr/>
        </p:nvSpPr>
        <p:spPr>
          <a:xfrm flipH="false" flipV="false" rot="0">
            <a:off x="155660" y="144308"/>
            <a:ext cx="6236406" cy="3432195"/>
          </a:xfrm>
          <a:custGeom>
            <a:avLst/>
            <a:gdLst/>
            <a:ahLst/>
            <a:cxnLst/>
            <a:rect r="r" b="b" t="t" l="l"/>
            <a:pathLst>
              <a:path h="3432195" w="6236406">
                <a:moveTo>
                  <a:pt x="0" y="0"/>
                </a:moveTo>
                <a:lnTo>
                  <a:pt x="6236406" y="0"/>
                </a:lnTo>
                <a:lnTo>
                  <a:pt x="6236406" y="3432195"/>
                </a:lnTo>
                <a:lnTo>
                  <a:pt x="0" y="3432195"/>
                </a:lnTo>
                <a:lnTo>
                  <a:pt x="0" y="0"/>
                </a:lnTo>
                <a:close/>
              </a:path>
            </a:pathLst>
          </a:custGeom>
          <a:blipFill>
            <a:blip r:embed="rId4"/>
            <a:stretch>
              <a:fillRect l="0" t="-9073" r="0" b="-9073"/>
            </a:stretch>
          </a:blipFill>
        </p:spPr>
      </p:sp>
      <p:sp>
        <p:nvSpPr>
          <p:cNvPr name="TextBox 11" id="11"/>
          <p:cNvSpPr txBox="true"/>
          <p:nvPr/>
        </p:nvSpPr>
        <p:spPr>
          <a:xfrm rot="0">
            <a:off x="6880698" y="3023741"/>
            <a:ext cx="11013683" cy="4536156"/>
          </a:xfrm>
          <a:prstGeom prst="rect">
            <a:avLst/>
          </a:prstGeom>
        </p:spPr>
        <p:txBody>
          <a:bodyPr anchor="t" rtlCol="false" tIns="0" lIns="0" bIns="0" rIns="0">
            <a:spAutoFit/>
          </a:bodyPr>
          <a:lstStyle/>
          <a:p>
            <a:pPr algn="just">
              <a:lnSpc>
                <a:spcPts val="4491"/>
              </a:lnSpc>
            </a:pPr>
            <a:r>
              <a:rPr lang="en-US" sz="3207">
                <a:solidFill>
                  <a:srgbClr val="FFFFFF"/>
                </a:solidFill>
                <a:latin typeface="Canva Sans"/>
                <a:ea typeface="Canva Sans"/>
                <a:cs typeface="Canva Sans"/>
                <a:sym typeface="Canva Sans"/>
              </a:rPr>
              <a:t>Yildan yil rekord darajaga chiqib borayotgan o’rmon yong’inlari,plastik va boshqa chiqindilar orqali ifloslanib borayotgan suv,tuproq, havo yo’qolib borayotgan flora va fauna(o’simlikvahayvonotdunyosi),inson omili tufayli atmosferaga to’xtovsiz ravishda chiqayotgan turli xil gazlar.Va oqibatda global iqlim o’zgarishi.  Buni barchasi insoniyat tomonidan qilinmoqda. Va buni oqibati juda ayanchli bo’ladi.   </a:t>
            </a:r>
          </a:p>
        </p:txBody>
      </p:sp>
      <p:sp>
        <p:nvSpPr>
          <p:cNvPr name="TextBox 12" id="12"/>
          <p:cNvSpPr txBox="true"/>
          <p:nvPr/>
        </p:nvSpPr>
        <p:spPr>
          <a:xfrm rot="0">
            <a:off x="6880698" y="494307"/>
            <a:ext cx="10805014" cy="2024820"/>
          </a:xfrm>
          <a:prstGeom prst="rect">
            <a:avLst/>
          </a:prstGeom>
        </p:spPr>
        <p:txBody>
          <a:bodyPr anchor="t" rtlCol="false" tIns="0" lIns="0" bIns="0" rIns="0">
            <a:spAutoFit/>
          </a:bodyPr>
          <a:lstStyle/>
          <a:p>
            <a:pPr algn="l">
              <a:lnSpc>
                <a:spcPts val="7903"/>
              </a:lnSpc>
            </a:pPr>
            <a:r>
              <a:rPr lang="en-US" b="true" sz="7184" spc="-179">
                <a:solidFill>
                  <a:srgbClr val="002A7C"/>
                </a:solidFill>
                <a:latin typeface="Antonio Ultra-Bold"/>
                <a:ea typeface="Antonio Ultra-Bold"/>
                <a:cs typeface="Antonio Ultra-Bold"/>
                <a:sym typeface="Antonio Ultra-Bold"/>
              </a:rPr>
              <a:t>EKOLOGIK OFATLAR VA ULARNING KELAJAKDAGI OQIBATLARI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BAD7C"/>
        </a:solidFill>
      </p:bgPr>
    </p:bg>
    <p:spTree>
      <p:nvGrpSpPr>
        <p:cNvPr id="1" name=""/>
        <p:cNvGrpSpPr/>
        <p:nvPr/>
      </p:nvGrpSpPr>
      <p:grpSpPr>
        <a:xfrm>
          <a:off x="0" y="0"/>
          <a:ext cx="0" cy="0"/>
          <a:chOff x="0" y="0"/>
          <a:chExt cx="0" cy="0"/>
        </a:xfrm>
      </p:grpSpPr>
      <p:grpSp>
        <p:nvGrpSpPr>
          <p:cNvPr name="Group 2" id="2"/>
          <p:cNvGrpSpPr/>
          <p:nvPr/>
        </p:nvGrpSpPr>
        <p:grpSpPr>
          <a:xfrm rot="0">
            <a:off x="5952078" y="0"/>
            <a:ext cx="12335922" cy="11720149"/>
            <a:chOff x="0" y="0"/>
            <a:chExt cx="2210458" cy="2100118"/>
          </a:xfrm>
        </p:grpSpPr>
        <p:sp>
          <p:nvSpPr>
            <p:cNvPr name="Freeform 3" id="3"/>
            <p:cNvSpPr/>
            <p:nvPr/>
          </p:nvSpPr>
          <p:spPr>
            <a:xfrm flipH="false" flipV="false" rot="0">
              <a:off x="0" y="0"/>
              <a:ext cx="2210458" cy="2100119"/>
            </a:xfrm>
            <a:custGeom>
              <a:avLst/>
              <a:gdLst/>
              <a:ahLst/>
              <a:cxnLst/>
              <a:rect r="r" b="b" t="t" l="l"/>
              <a:pathLst>
                <a:path h="2100119" w="2210458">
                  <a:moveTo>
                    <a:pt x="0" y="0"/>
                  </a:moveTo>
                  <a:lnTo>
                    <a:pt x="2210458" y="0"/>
                  </a:lnTo>
                  <a:lnTo>
                    <a:pt x="2210458" y="2100119"/>
                  </a:lnTo>
                  <a:lnTo>
                    <a:pt x="0" y="2100119"/>
                  </a:lnTo>
                  <a:close/>
                </a:path>
              </a:pathLst>
            </a:custGeom>
            <a:solidFill>
              <a:srgbClr val="122D6B"/>
            </a:solidFill>
          </p:spPr>
        </p:sp>
        <p:sp>
          <p:nvSpPr>
            <p:cNvPr name="TextBox 4" id="4"/>
            <p:cNvSpPr txBox="true"/>
            <p:nvPr/>
          </p:nvSpPr>
          <p:spPr>
            <a:xfrm>
              <a:off x="0" y="-66675"/>
              <a:ext cx="2210458" cy="2166793"/>
            </a:xfrm>
            <a:prstGeom prst="rect">
              <a:avLst/>
            </a:prstGeom>
          </p:spPr>
          <p:txBody>
            <a:bodyPr anchor="ctr" rtlCol="false" tIns="50800" lIns="50800" bIns="50800" rIns="50800"/>
            <a:lstStyle/>
            <a:p>
              <a:pPr algn="ctr">
                <a:lnSpc>
                  <a:spcPts val="4409"/>
                </a:lnSpc>
              </a:pPr>
              <a:r>
                <a:rPr lang="en-US" sz="3150">
                  <a:solidFill>
                    <a:srgbClr val="FFFFFF"/>
                  </a:solidFill>
                  <a:latin typeface="Canva Sans"/>
                  <a:ea typeface="Canva Sans"/>
                  <a:cs typeface="Canva Sans"/>
                  <a:sym typeface="Canva Sans"/>
                </a:rPr>
                <a:t>● Oziq-ovqatchiqindisi                  4 haftadan 6 haftagacha                                                                                          </a:t>
              </a:r>
              <a:r>
                <a:rPr lang="en-US" sz="3150">
                  <a:solidFill>
                    <a:srgbClr val="FFFFFF"/>
                  </a:solidFill>
                  <a:latin typeface="Canva Sans"/>
                  <a:ea typeface="Canva Sans"/>
                  <a:cs typeface="Canva Sans"/>
                  <a:sym typeface="Canva Sans"/>
                </a:rPr>
                <a:t>● Karton va turli xil qog’oz                        1 oydan 2 yilgacha</a:t>
              </a:r>
            </a:p>
            <a:p>
              <a:pPr algn="ctr">
                <a:lnSpc>
                  <a:spcPts val="4409"/>
                </a:lnSpc>
              </a:pPr>
              <a:r>
                <a:rPr lang="en-US" sz="3150">
                  <a:solidFill>
                    <a:srgbClr val="FFFFFF"/>
                  </a:solidFill>
                  <a:latin typeface="Canva Sans"/>
                  <a:ea typeface="Canva Sans"/>
                  <a:cs typeface="Canva Sans"/>
                  <a:sym typeface="Canva Sans"/>
                </a:rPr>
                <a:t>● Sigaret qoldig’i                                    10 yildan 20 yilgacha</a:t>
              </a:r>
            </a:p>
            <a:p>
              <a:pPr algn="ctr">
                <a:lnSpc>
                  <a:spcPts val="4409"/>
                </a:lnSpc>
              </a:pPr>
              <a:r>
                <a:rPr lang="en-US" sz="3150">
                  <a:solidFill>
                    <a:srgbClr val="FFFFFF"/>
                  </a:solidFill>
                  <a:latin typeface="Canva Sans"/>
                  <a:ea typeface="Canva Sans"/>
                  <a:cs typeface="Canva Sans"/>
                  <a:sym typeface="Canva Sans"/>
                </a:rPr>
                <a:t>● Plastik paket                                         10 yildan 20 yilgacha</a:t>
              </a:r>
            </a:p>
            <a:p>
              <a:pPr algn="ctr">
                <a:lnSpc>
                  <a:spcPts val="4409"/>
                </a:lnSpc>
              </a:pPr>
              <a:r>
                <a:rPr lang="en-US" sz="3150">
                  <a:solidFill>
                    <a:srgbClr val="FFFFFF"/>
                  </a:solidFill>
                  <a:latin typeface="Canva Sans"/>
                  <a:ea typeface="Canva Sans"/>
                  <a:cs typeface="Canva Sans"/>
                  <a:sym typeface="Canva Sans"/>
                </a:rPr>
                <a:t>● Plastik stakan                                                                     50 yil</a:t>
              </a:r>
            </a:p>
            <a:p>
              <a:pPr algn="ctr">
                <a:lnSpc>
                  <a:spcPts val="4409"/>
                </a:lnSpc>
              </a:pPr>
              <a:r>
                <a:rPr lang="en-US" sz="3150">
                  <a:solidFill>
                    <a:srgbClr val="FFFFFF"/>
                  </a:solidFill>
                  <a:latin typeface="Canva Sans"/>
                  <a:ea typeface="Canva Sans"/>
                  <a:cs typeface="Canva Sans"/>
                  <a:sym typeface="Canva Sans"/>
                </a:rPr>
                <a:t>● Batareya                                                                           100 yil</a:t>
              </a:r>
            </a:p>
            <a:p>
              <a:pPr algn="ctr">
                <a:lnSpc>
                  <a:spcPts val="4409"/>
                </a:lnSpc>
              </a:pPr>
              <a:r>
                <a:rPr lang="en-US" sz="3150">
                  <a:solidFill>
                    <a:srgbClr val="FFFFFF"/>
                  </a:solidFill>
                  <a:latin typeface="Canva Sans"/>
                  <a:ea typeface="Canva Sans"/>
                  <a:cs typeface="Canva Sans"/>
                  <a:sym typeface="Canva Sans"/>
                </a:rPr>
                <a:t>● Alyumin banka                                 80 yildan 200 yilgacha                                                                                         ● Plastik baklashka                                                            450 yil</a:t>
              </a:r>
            </a:p>
            <a:p>
              <a:pPr algn="ctr">
                <a:lnSpc>
                  <a:spcPts val="4409"/>
                </a:lnSpc>
              </a:pPr>
              <a:r>
                <a:rPr lang="en-US" sz="3150">
                  <a:solidFill>
                    <a:srgbClr val="FFFFFF"/>
                  </a:solidFill>
                  <a:latin typeface="Canva Sans"/>
                  <a:ea typeface="Canva Sans"/>
                  <a:cs typeface="Canva Sans"/>
                  <a:sym typeface="Canva Sans"/>
                </a:rPr>
                <a:t>● Bir martalik taglik                                                           550 yil</a:t>
              </a:r>
            </a:p>
            <a:p>
              <a:pPr algn="ctr">
                <a:lnSpc>
                  <a:spcPts val="4409"/>
                </a:lnSpc>
              </a:pPr>
              <a:r>
                <a:rPr lang="en-US" sz="3150">
                  <a:solidFill>
                    <a:srgbClr val="FFFFFF"/>
                  </a:solidFill>
                  <a:latin typeface="Canva Sans"/>
                  <a:ea typeface="Canva Sans"/>
                  <a:cs typeface="Canva Sans"/>
                  <a:sym typeface="Canva Sans"/>
                </a:rPr>
                <a:t>  </a:t>
              </a:r>
              <a:r>
                <a:rPr lang="en-US" sz="3150">
                  <a:solidFill>
                    <a:srgbClr val="FFFFFF"/>
                  </a:solidFill>
                  <a:latin typeface="Canva Sans"/>
                  <a:ea typeface="Canva Sans"/>
                  <a:cs typeface="Canva Sans"/>
                  <a:sym typeface="Canva Sans"/>
                </a:rPr>
                <a:t>● Shisha                    1 mln yil yoki hech qachon chirimaydi  </a:t>
              </a:r>
            </a:p>
            <a:p>
              <a:pPr algn="ctr">
                <a:lnSpc>
                  <a:spcPts val="4409"/>
                </a:lnSpc>
              </a:pPr>
            </a:p>
          </p:txBody>
        </p:sp>
      </p:grpSp>
      <p:sp>
        <p:nvSpPr>
          <p:cNvPr name="Freeform 5" id="5"/>
          <p:cNvSpPr/>
          <p:nvPr/>
        </p:nvSpPr>
        <p:spPr>
          <a:xfrm flipH="false" flipV="false" rot="0">
            <a:off x="139417" y="1493332"/>
            <a:ext cx="5679822" cy="4074664"/>
          </a:xfrm>
          <a:custGeom>
            <a:avLst/>
            <a:gdLst/>
            <a:ahLst/>
            <a:cxnLst/>
            <a:rect r="r" b="b" t="t" l="l"/>
            <a:pathLst>
              <a:path h="4074664" w="5679822">
                <a:moveTo>
                  <a:pt x="0" y="0"/>
                </a:moveTo>
                <a:lnTo>
                  <a:pt x="5679822" y="0"/>
                </a:lnTo>
                <a:lnTo>
                  <a:pt x="5679822" y="4074664"/>
                </a:lnTo>
                <a:lnTo>
                  <a:pt x="0" y="4074664"/>
                </a:lnTo>
                <a:lnTo>
                  <a:pt x="0" y="0"/>
                </a:lnTo>
                <a:close/>
              </a:path>
            </a:pathLst>
          </a:custGeom>
          <a:blipFill>
            <a:blip r:embed="rId2"/>
            <a:stretch>
              <a:fillRect l="-8306" t="0" r="-19799" b="0"/>
            </a:stretch>
          </a:blipFill>
        </p:spPr>
      </p:sp>
      <p:sp>
        <p:nvSpPr>
          <p:cNvPr name="Freeform 6" id="6"/>
          <p:cNvSpPr/>
          <p:nvPr/>
        </p:nvSpPr>
        <p:spPr>
          <a:xfrm flipH="false" flipV="false" rot="0">
            <a:off x="139417" y="5723623"/>
            <a:ext cx="5679822" cy="3984262"/>
          </a:xfrm>
          <a:custGeom>
            <a:avLst/>
            <a:gdLst/>
            <a:ahLst/>
            <a:cxnLst/>
            <a:rect r="r" b="b" t="t" l="l"/>
            <a:pathLst>
              <a:path h="3984262" w="5679822">
                <a:moveTo>
                  <a:pt x="0" y="0"/>
                </a:moveTo>
                <a:lnTo>
                  <a:pt x="5679822" y="0"/>
                </a:lnTo>
                <a:lnTo>
                  <a:pt x="5679822" y="3984262"/>
                </a:lnTo>
                <a:lnTo>
                  <a:pt x="0" y="3984262"/>
                </a:lnTo>
                <a:lnTo>
                  <a:pt x="0" y="0"/>
                </a:lnTo>
                <a:close/>
              </a:path>
            </a:pathLst>
          </a:custGeom>
          <a:blipFill>
            <a:blip r:embed="rId3"/>
            <a:stretch>
              <a:fillRect l="-2752" t="-87" r="-2752" b="0"/>
            </a:stretch>
          </a:blipFill>
        </p:spPr>
      </p:sp>
      <p:sp>
        <p:nvSpPr>
          <p:cNvPr name="TextBox 7" id="7"/>
          <p:cNvSpPr txBox="true"/>
          <p:nvPr/>
        </p:nvSpPr>
        <p:spPr>
          <a:xfrm rot="0">
            <a:off x="519765" y="294663"/>
            <a:ext cx="17632475" cy="1198669"/>
          </a:xfrm>
          <a:prstGeom prst="rect">
            <a:avLst/>
          </a:prstGeom>
        </p:spPr>
        <p:txBody>
          <a:bodyPr anchor="t" rtlCol="false" tIns="0" lIns="0" bIns="0" rIns="0">
            <a:spAutoFit/>
          </a:bodyPr>
          <a:lstStyle/>
          <a:p>
            <a:pPr algn="l">
              <a:lnSpc>
                <a:spcPts val="9206"/>
              </a:lnSpc>
            </a:pPr>
            <a:r>
              <a:rPr lang="en-US" b="true" sz="8369" spc="-209">
                <a:solidFill>
                  <a:srgbClr val="FFFFFF"/>
                </a:solidFill>
                <a:latin typeface="Antonio Ultra-Bold"/>
                <a:ea typeface="Antonio Ultra-Bold"/>
                <a:cs typeface="Antonio Ultra-Bold"/>
                <a:sym typeface="Antonio Ultra-Bold"/>
              </a:rPr>
              <a:t>BA’ZI CHIQINDI TURLARINING CHIRISH MUDDATI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BAD7C"/>
        </a:solidFill>
      </p:bgPr>
    </p:bg>
    <p:spTree>
      <p:nvGrpSpPr>
        <p:cNvPr id="1" name=""/>
        <p:cNvGrpSpPr/>
        <p:nvPr/>
      </p:nvGrpSpPr>
      <p:grpSpPr>
        <a:xfrm>
          <a:off x="0" y="0"/>
          <a:ext cx="0" cy="0"/>
          <a:chOff x="0" y="0"/>
          <a:chExt cx="0" cy="0"/>
        </a:xfrm>
      </p:grpSpPr>
      <p:grpSp>
        <p:nvGrpSpPr>
          <p:cNvPr name="Group 2" id="2"/>
          <p:cNvGrpSpPr/>
          <p:nvPr/>
        </p:nvGrpSpPr>
        <p:grpSpPr>
          <a:xfrm rot="0">
            <a:off x="8237010" y="321079"/>
            <a:ext cx="9819680" cy="5754328"/>
            <a:chOff x="0" y="0"/>
            <a:chExt cx="1759576" cy="1031111"/>
          </a:xfrm>
        </p:grpSpPr>
        <p:sp>
          <p:nvSpPr>
            <p:cNvPr name="Freeform 3" id="3"/>
            <p:cNvSpPr/>
            <p:nvPr/>
          </p:nvSpPr>
          <p:spPr>
            <a:xfrm flipH="false" flipV="false" rot="0">
              <a:off x="0" y="0"/>
              <a:ext cx="1759576" cy="1031111"/>
            </a:xfrm>
            <a:custGeom>
              <a:avLst/>
              <a:gdLst/>
              <a:ahLst/>
              <a:cxnLst/>
              <a:rect r="r" b="b" t="t" l="l"/>
              <a:pathLst>
                <a:path h="1031111" w="1759576">
                  <a:moveTo>
                    <a:pt x="0" y="0"/>
                  </a:moveTo>
                  <a:lnTo>
                    <a:pt x="1759576" y="0"/>
                  </a:lnTo>
                  <a:lnTo>
                    <a:pt x="1759576" y="1031111"/>
                  </a:lnTo>
                  <a:lnTo>
                    <a:pt x="0" y="1031111"/>
                  </a:lnTo>
                  <a:close/>
                </a:path>
              </a:pathLst>
            </a:custGeom>
            <a:solidFill>
              <a:srgbClr val="2757B5"/>
            </a:solidFill>
          </p:spPr>
        </p:sp>
        <p:sp>
          <p:nvSpPr>
            <p:cNvPr name="TextBox 4" id="4"/>
            <p:cNvSpPr txBox="true"/>
            <p:nvPr/>
          </p:nvSpPr>
          <p:spPr>
            <a:xfrm>
              <a:off x="0" y="-66675"/>
              <a:ext cx="1759576" cy="1097786"/>
            </a:xfrm>
            <a:prstGeom prst="rect">
              <a:avLst/>
            </a:prstGeom>
          </p:spPr>
          <p:txBody>
            <a:bodyPr anchor="ctr" rtlCol="false" tIns="50800" lIns="50800" bIns="50800" rIns="50800"/>
            <a:lstStyle/>
            <a:p>
              <a:pPr algn="ctr">
                <a:lnSpc>
                  <a:spcPts val="4409"/>
                </a:lnSpc>
              </a:pPr>
            </a:p>
          </p:txBody>
        </p:sp>
      </p:grpSp>
      <p:sp>
        <p:nvSpPr>
          <p:cNvPr name="Freeform 5" id="5"/>
          <p:cNvSpPr/>
          <p:nvPr/>
        </p:nvSpPr>
        <p:spPr>
          <a:xfrm flipH="false" flipV="false" rot="0">
            <a:off x="347576" y="5876474"/>
            <a:ext cx="7704079" cy="4061328"/>
          </a:xfrm>
          <a:custGeom>
            <a:avLst/>
            <a:gdLst/>
            <a:ahLst/>
            <a:cxnLst/>
            <a:rect r="r" b="b" t="t" l="l"/>
            <a:pathLst>
              <a:path h="4061328" w="7704079">
                <a:moveTo>
                  <a:pt x="0" y="0"/>
                </a:moveTo>
                <a:lnTo>
                  <a:pt x="7704079" y="0"/>
                </a:lnTo>
                <a:lnTo>
                  <a:pt x="7704079" y="4061327"/>
                </a:lnTo>
                <a:lnTo>
                  <a:pt x="0" y="4061327"/>
                </a:lnTo>
                <a:lnTo>
                  <a:pt x="0" y="0"/>
                </a:lnTo>
                <a:close/>
              </a:path>
            </a:pathLst>
          </a:custGeom>
          <a:blipFill>
            <a:blip r:embed="rId2"/>
            <a:stretch>
              <a:fillRect l="-4652" t="0" r="-1783" b="-10037"/>
            </a:stretch>
          </a:blipFill>
        </p:spPr>
      </p:sp>
      <p:sp>
        <p:nvSpPr>
          <p:cNvPr name="Freeform 6" id="6"/>
          <p:cNvSpPr/>
          <p:nvPr/>
        </p:nvSpPr>
        <p:spPr>
          <a:xfrm flipH="false" flipV="false" rot="0">
            <a:off x="347576" y="310134"/>
            <a:ext cx="7704079" cy="5258654"/>
          </a:xfrm>
          <a:custGeom>
            <a:avLst/>
            <a:gdLst/>
            <a:ahLst/>
            <a:cxnLst/>
            <a:rect r="r" b="b" t="t" l="l"/>
            <a:pathLst>
              <a:path h="5258654" w="7704079">
                <a:moveTo>
                  <a:pt x="0" y="0"/>
                </a:moveTo>
                <a:lnTo>
                  <a:pt x="7704079" y="0"/>
                </a:lnTo>
                <a:lnTo>
                  <a:pt x="7704079" y="5258654"/>
                </a:lnTo>
                <a:lnTo>
                  <a:pt x="0" y="5258654"/>
                </a:lnTo>
                <a:lnTo>
                  <a:pt x="0" y="0"/>
                </a:lnTo>
                <a:close/>
              </a:path>
            </a:pathLst>
          </a:custGeom>
          <a:blipFill>
            <a:blip r:embed="rId3"/>
            <a:stretch>
              <a:fillRect l="-20469" t="0" r="-1420" b="0"/>
            </a:stretch>
          </a:blipFill>
        </p:spPr>
      </p:sp>
      <p:sp>
        <p:nvSpPr>
          <p:cNvPr name="TextBox 7" id="7"/>
          <p:cNvSpPr txBox="true"/>
          <p:nvPr/>
        </p:nvSpPr>
        <p:spPr>
          <a:xfrm rot="0">
            <a:off x="8598324" y="668747"/>
            <a:ext cx="8981193" cy="4474753"/>
          </a:xfrm>
          <a:prstGeom prst="rect">
            <a:avLst/>
          </a:prstGeom>
        </p:spPr>
        <p:txBody>
          <a:bodyPr anchor="t" rtlCol="false" tIns="0" lIns="0" bIns="0" rIns="0">
            <a:spAutoFit/>
          </a:bodyPr>
          <a:lstStyle/>
          <a:p>
            <a:pPr algn="just">
              <a:lnSpc>
                <a:spcPts val="4452"/>
              </a:lnSpc>
            </a:pPr>
            <a:r>
              <a:rPr lang="en-US" sz="3180">
                <a:solidFill>
                  <a:srgbClr val="FFFFFF"/>
                </a:solidFill>
                <a:latin typeface="Canva Sans"/>
                <a:ea typeface="Canva Sans"/>
                <a:cs typeface="Canva Sans"/>
                <a:sym typeface="Canva Sans"/>
              </a:rPr>
              <a:t>Yurtimizda chiqindilarning atrofmuhitga ta’sirinini oldini olishga qaratilgan bir qator loyihalar qilingan.Masalan,odamlar gavjum joylarda har 50metr masofada maxsus chiqindi idishlari o’rnatilgan. Chiqindilarni saralashmaqsadida, plastikalohida, qog’oz alohida, shisha va boshqa chiqindilar alohida idishlarga solinadigan qilib qo’yilgan..</a:t>
            </a:r>
          </a:p>
        </p:txBody>
      </p:sp>
      <p:sp>
        <p:nvSpPr>
          <p:cNvPr name="TextBox 8" id="8"/>
          <p:cNvSpPr txBox="true"/>
          <p:nvPr/>
        </p:nvSpPr>
        <p:spPr>
          <a:xfrm rot="0">
            <a:off x="8598324" y="6726559"/>
            <a:ext cx="9689676" cy="2852944"/>
          </a:xfrm>
          <a:prstGeom prst="rect">
            <a:avLst/>
          </a:prstGeom>
        </p:spPr>
        <p:txBody>
          <a:bodyPr anchor="t" rtlCol="false" tIns="0" lIns="0" bIns="0" rIns="0">
            <a:spAutoFit/>
          </a:bodyPr>
          <a:lstStyle/>
          <a:p>
            <a:pPr algn="l">
              <a:lnSpc>
                <a:spcPts val="11192"/>
              </a:lnSpc>
            </a:pPr>
            <a:r>
              <a:rPr lang="en-US" b="true" sz="10175" spc="-254">
                <a:solidFill>
                  <a:srgbClr val="FA0303"/>
                </a:solidFill>
                <a:latin typeface="Antonio Ultra-Bold"/>
                <a:ea typeface="Antonio Ultra-Bold"/>
                <a:cs typeface="Antonio Ultra-Bold"/>
                <a:sym typeface="Antonio Ultra-Bold"/>
              </a:rPr>
              <a:t>CHIQINDISIZ HAYOT SARI QADAM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BAD7C"/>
        </a:solidFill>
      </p:bgPr>
    </p:bg>
    <p:spTree>
      <p:nvGrpSpPr>
        <p:cNvPr id="1" name=""/>
        <p:cNvGrpSpPr/>
        <p:nvPr/>
      </p:nvGrpSpPr>
      <p:grpSpPr>
        <a:xfrm>
          <a:off x="0" y="0"/>
          <a:ext cx="0" cy="0"/>
          <a:chOff x="0" y="0"/>
          <a:chExt cx="0" cy="0"/>
        </a:xfrm>
      </p:grpSpPr>
      <p:grpSp>
        <p:nvGrpSpPr>
          <p:cNvPr name="Group 2" id="2"/>
          <p:cNvGrpSpPr/>
          <p:nvPr/>
        </p:nvGrpSpPr>
        <p:grpSpPr>
          <a:xfrm rot="0">
            <a:off x="-334786" y="6201987"/>
            <a:ext cx="18848780" cy="5391954"/>
            <a:chOff x="0" y="0"/>
            <a:chExt cx="3377489" cy="966177"/>
          </a:xfrm>
        </p:grpSpPr>
        <p:sp>
          <p:nvSpPr>
            <p:cNvPr name="Freeform 3" id="3"/>
            <p:cNvSpPr/>
            <p:nvPr/>
          </p:nvSpPr>
          <p:spPr>
            <a:xfrm flipH="false" flipV="false" rot="0">
              <a:off x="0" y="0"/>
              <a:ext cx="3377489" cy="966177"/>
            </a:xfrm>
            <a:custGeom>
              <a:avLst/>
              <a:gdLst/>
              <a:ahLst/>
              <a:cxnLst/>
              <a:rect r="r" b="b" t="t" l="l"/>
              <a:pathLst>
                <a:path h="966177" w="3377489">
                  <a:moveTo>
                    <a:pt x="0" y="0"/>
                  </a:moveTo>
                  <a:lnTo>
                    <a:pt x="3377489" y="0"/>
                  </a:lnTo>
                  <a:lnTo>
                    <a:pt x="3377489" y="966177"/>
                  </a:lnTo>
                  <a:lnTo>
                    <a:pt x="0" y="966177"/>
                  </a:lnTo>
                  <a:close/>
                </a:path>
              </a:pathLst>
            </a:custGeom>
            <a:solidFill>
              <a:srgbClr val="122D6B"/>
            </a:solidFill>
          </p:spPr>
        </p:sp>
        <p:sp>
          <p:nvSpPr>
            <p:cNvPr name="TextBox 4" id="4"/>
            <p:cNvSpPr txBox="true"/>
            <p:nvPr/>
          </p:nvSpPr>
          <p:spPr>
            <a:xfrm>
              <a:off x="0" y="-66675"/>
              <a:ext cx="3377489" cy="1032852"/>
            </a:xfrm>
            <a:prstGeom prst="rect">
              <a:avLst/>
            </a:prstGeom>
          </p:spPr>
          <p:txBody>
            <a:bodyPr anchor="ctr" rtlCol="false" tIns="50800" lIns="50800" bIns="50800" rIns="50800"/>
            <a:lstStyle/>
            <a:p>
              <a:pPr algn="ctr">
                <a:lnSpc>
                  <a:spcPts val="4409"/>
                </a:lnSpc>
              </a:pPr>
            </a:p>
          </p:txBody>
        </p:sp>
      </p:grpSp>
      <p:sp>
        <p:nvSpPr>
          <p:cNvPr name="Freeform 5" id="5"/>
          <p:cNvSpPr/>
          <p:nvPr/>
        </p:nvSpPr>
        <p:spPr>
          <a:xfrm flipH="false" flipV="false" rot="0">
            <a:off x="2329466" y="3337325"/>
            <a:ext cx="13629068" cy="6657968"/>
          </a:xfrm>
          <a:custGeom>
            <a:avLst/>
            <a:gdLst/>
            <a:ahLst/>
            <a:cxnLst/>
            <a:rect r="r" b="b" t="t" l="l"/>
            <a:pathLst>
              <a:path h="6657968" w="13629068">
                <a:moveTo>
                  <a:pt x="0" y="0"/>
                </a:moveTo>
                <a:lnTo>
                  <a:pt x="13629068" y="0"/>
                </a:lnTo>
                <a:lnTo>
                  <a:pt x="13629068" y="6657968"/>
                </a:lnTo>
                <a:lnTo>
                  <a:pt x="0" y="6657968"/>
                </a:lnTo>
                <a:lnTo>
                  <a:pt x="0" y="0"/>
                </a:lnTo>
                <a:close/>
              </a:path>
            </a:pathLst>
          </a:custGeom>
          <a:blipFill>
            <a:blip r:embed="rId2"/>
            <a:stretch>
              <a:fillRect l="0" t="-4118" r="0" b="-4118"/>
            </a:stretch>
          </a:blipFill>
        </p:spPr>
      </p:sp>
      <p:sp>
        <p:nvSpPr>
          <p:cNvPr name="TextBox 6" id="6"/>
          <p:cNvSpPr txBox="true"/>
          <p:nvPr/>
        </p:nvSpPr>
        <p:spPr>
          <a:xfrm rot="0">
            <a:off x="427743" y="1962631"/>
            <a:ext cx="17272674" cy="1633788"/>
          </a:xfrm>
          <a:prstGeom prst="rect">
            <a:avLst/>
          </a:prstGeom>
        </p:spPr>
        <p:txBody>
          <a:bodyPr anchor="t" rtlCol="false" tIns="0" lIns="0" bIns="0" rIns="0">
            <a:spAutoFit/>
          </a:bodyPr>
          <a:lstStyle/>
          <a:p>
            <a:pPr algn="just">
              <a:lnSpc>
                <a:spcPts val="6622"/>
              </a:lnSpc>
            </a:pPr>
            <a:r>
              <a:rPr lang="en-US" sz="4730" b="true">
                <a:solidFill>
                  <a:srgbClr val="FAE403"/>
                </a:solidFill>
                <a:latin typeface="Canva Sans Bold"/>
                <a:ea typeface="Canva Sans Bold"/>
                <a:cs typeface="Canva Sans Bold"/>
                <a:sym typeface="Canva Sans Bold"/>
              </a:rPr>
              <a:t>Hali ham chiqindilar saralanmaganligini korishimiz mumkin</a:t>
            </a:r>
          </a:p>
          <a:p>
            <a:pPr algn="just">
              <a:lnSpc>
                <a:spcPts val="6475"/>
              </a:lnSpc>
            </a:pPr>
          </a:p>
        </p:txBody>
      </p:sp>
      <p:sp>
        <p:nvSpPr>
          <p:cNvPr name="TextBox 7" id="7"/>
          <p:cNvSpPr txBox="true"/>
          <p:nvPr/>
        </p:nvSpPr>
        <p:spPr>
          <a:xfrm rot="0">
            <a:off x="1353104" y="287336"/>
            <a:ext cx="16579954" cy="1577978"/>
          </a:xfrm>
          <a:prstGeom prst="rect">
            <a:avLst/>
          </a:prstGeom>
        </p:spPr>
        <p:txBody>
          <a:bodyPr anchor="t" rtlCol="false" tIns="0" lIns="0" bIns="0" rIns="0">
            <a:spAutoFit/>
          </a:bodyPr>
          <a:lstStyle/>
          <a:p>
            <a:pPr algn="l">
              <a:lnSpc>
                <a:spcPts val="12100"/>
              </a:lnSpc>
            </a:pPr>
            <a:r>
              <a:rPr lang="en-US" b="true" sz="11000" spc="-275">
                <a:solidFill>
                  <a:srgbClr val="FFFFFF"/>
                </a:solidFill>
                <a:latin typeface="Antonio Ultra-Bold"/>
                <a:ea typeface="Antonio Ultra-Bold"/>
                <a:cs typeface="Antonio Ultra-Bold"/>
                <a:sym typeface="Antonio Ultra-Bold"/>
              </a:rPr>
              <a:t>LEKIN,BIZDAGI AHVOL QANDAY?</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4BAD7C"/>
        </a:solidFill>
      </p:bgPr>
    </p:bg>
    <p:spTree>
      <p:nvGrpSpPr>
        <p:cNvPr id="1" name=""/>
        <p:cNvGrpSpPr/>
        <p:nvPr/>
      </p:nvGrpSpPr>
      <p:grpSpPr>
        <a:xfrm>
          <a:off x="0" y="0"/>
          <a:ext cx="0" cy="0"/>
          <a:chOff x="0" y="0"/>
          <a:chExt cx="0" cy="0"/>
        </a:xfrm>
      </p:grpSpPr>
      <p:sp>
        <p:nvSpPr>
          <p:cNvPr name="TextBox 2" id="2"/>
          <p:cNvSpPr txBox="true"/>
          <p:nvPr/>
        </p:nvSpPr>
        <p:spPr>
          <a:xfrm rot="0">
            <a:off x="2101122" y="3627911"/>
            <a:ext cx="14473972" cy="2850934"/>
          </a:xfrm>
          <a:prstGeom prst="rect">
            <a:avLst/>
          </a:prstGeom>
        </p:spPr>
        <p:txBody>
          <a:bodyPr anchor="t" rtlCol="false" tIns="0" lIns="0" bIns="0" rIns="0">
            <a:spAutoFit/>
          </a:bodyPr>
          <a:lstStyle/>
          <a:p>
            <a:pPr algn="ctr">
              <a:lnSpc>
                <a:spcPts val="4545"/>
              </a:lnSpc>
            </a:pPr>
            <a:r>
              <a:rPr lang="en-US" sz="3247" b="true">
                <a:solidFill>
                  <a:srgbClr val="000000"/>
                </a:solidFill>
                <a:latin typeface="Open Sans Bold"/>
                <a:ea typeface="Open Sans Bold"/>
                <a:cs typeface="Open Sans Bold"/>
                <a:sym typeface="Open Sans Bold"/>
              </a:rPr>
              <a:t>Bunday hodisalarni oldini olishda ya’ni, chiqindi saralanmasligi oqibatida kelib chiqadigan atrof muhit ifloslanishi va o’simliklar va hayvonlar zarar ko’rishi kabi muammolarga ozgina bo’lsa ham yechim sifatida biz bir loyiha o’ylab chiqdik.</a:t>
            </a:r>
          </a:p>
          <a:p>
            <a:pPr algn="ctr">
              <a:lnSpc>
                <a:spcPts val="454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BAD7C"/>
        </a:solidFill>
      </p:bgPr>
    </p:bg>
    <p:spTree>
      <p:nvGrpSpPr>
        <p:cNvPr id="1" name=""/>
        <p:cNvGrpSpPr/>
        <p:nvPr/>
      </p:nvGrpSpPr>
      <p:grpSpPr>
        <a:xfrm>
          <a:off x="0" y="0"/>
          <a:ext cx="0" cy="0"/>
          <a:chOff x="0" y="0"/>
          <a:chExt cx="0" cy="0"/>
        </a:xfrm>
      </p:grpSpPr>
      <p:grpSp>
        <p:nvGrpSpPr>
          <p:cNvPr name="Group 2" id="2"/>
          <p:cNvGrpSpPr/>
          <p:nvPr/>
        </p:nvGrpSpPr>
        <p:grpSpPr>
          <a:xfrm rot="0">
            <a:off x="-1387310" y="5721447"/>
            <a:ext cx="20993759" cy="5436034"/>
            <a:chOff x="0" y="0"/>
            <a:chExt cx="3761845" cy="974076"/>
          </a:xfrm>
        </p:grpSpPr>
        <p:sp>
          <p:nvSpPr>
            <p:cNvPr name="Freeform 3" id="3"/>
            <p:cNvSpPr/>
            <p:nvPr/>
          </p:nvSpPr>
          <p:spPr>
            <a:xfrm flipH="false" flipV="false" rot="0">
              <a:off x="0" y="0"/>
              <a:ext cx="3761845" cy="974076"/>
            </a:xfrm>
            <a:custGeom>
              <a:avLst/>
              <a:gdLst/>
              <a:ahLst/>
              <a:cxnLst/>
              <a:rect r="r" b="b" t="t" l="l"/>
              <a:pathLst>
                <a:path h="974076" w="3761845">
                  <a:moveTo>
                    <a:pt x="0" y="0"/>
                  </a:moveTo>
                  <a:lnTo>
                    <a:pt x="3761845" y="0"/>
                  </a:lnTo>
                  <a:lnTo>
                    <a:pt x="3761845" y="974076"/>
                  </a:lnTo>
                  <a:lnTo>
                    <a:pt x="0" y="974076"/>
                  </a:lnTo>
                  <a:close/>
                </a:path>
              </a:pathLst>
            </a:custGeom>
            <a:solidFill>
              <a:srgbClr val="122D6B"/>
            </a:solidFill>
          </p:spPr>
        </p:sp>
        <p:sp>
          <p:nvSpPr>
            <p:cNvPr name="TextBox 4" id="4"/>
            <p:cNvSpPr txBox="true"/>
            <p:nvPr/>
          </p:nvSpPr>
          <p:spPr>
            <a:xfrm>
              <a:off x="0" y="-66675"/>
              <a:ext cx="3761845" cy="1040751"/>
            </a:xfrm>
            <a:prstGeom prst="rect">
              <a:avLst/>
            </a:prstGeom>
          </p:spPr>
          <p:txBody>
            <a:bodyPr anchor="ctr" rtlCol="false" tIns="50800" lIns="50800" bIns="50800" rIns="50800"/>
            <a:lstStyle/>
            <a:p>
              <a:pPr algn="ctr">
                <a:lnSpc>
                  <a:spcPts val="4409"/>
                </a:lnSpc>
              </a:pPr>
            </a:p>
          </p:txBody>
        </p:sp>
      </p:grpSp>
      <p:sp>
        <p:nvSpPr>
          <p:cNvPr name="Freeform 5" id="5"/>
          <p:cNvSpPr/>
          <p:nvPr/>
        </p:nvSpPr>
        <p:spPr>
          <a:xfrm flipH="false" flipV="false" rot="0">
            <a:off x="13176082" y="5911003"/>
            <a:ext cx="4293455" cy="4160229"/>
          </a:xfrm>
          <a:custGeom>
            <a:avLst/>
            <a:gdLst/>
            <a:ahLst/>
            <a:cxnLst/>
            <a:rect r="r" b="b" t="t" l="l"/>
            <a:pathLst>
              <a:path h="4160229" w="4293455">
                <a:moveTo>
                  <a:pt x="0" y="0"/>
                </a:moveTo>
                <a:lnTo>
                  <a:pt x="4293455" y="0"/>
                </a:lnTo>
                <a:lnTo>
                  <a:pt x="4293455" y="4160229"/>
                </a:lnTo>
                <a:lnTo>
                  <a:pt x="0" y="4160229"/>
                </a:lnTo>
                <a:lnTo>
                  <a:pt x="0" y="0"/>
                </a:lnTo>
                <a:close/>
              </a:path>
            </a:pathLst>
          </a:custGeom>
          <a:blipFill>
            <a:blip r:embed="rId2"/>
            <a:stretch>
              <a:fillRect l="0" t="-2109" r="0" b="-2109"/>
            </a:stretch>
          </a:blipFill>
        </p:spPr>
      </p:sp>
      <p:sp>
        <p:nvSpPr>
          <p:cNvPr name="Freeform 6" id="6"/>
          <p:cNvSpPr/>
          <p:nvPr/>
        </p:nvSpPr>
        <p:spPr>
          <a:xfrm flipH="false" flipV="false" rot="0">
            <a:off x="6777910" y="5911003"/>
            <a:ext cx="4971713" cy="4160229"/>
          </a:xfrm>
          <a:custGeom>
            <a:avLst/>
            <a:gdLst/>
            <a:ahLst/>
            <a:cxnLst/>
            <a:rect r="r" b="b" t="t" l="l"/>
            <a:pathLst>
              <a:path h="4160229" w="4971713">
                <a:moveTo>
                  <a:pt x="0" y="0"/>
                </a:moveTo>
                <a:lnTo>
                  <a:pt x="4971713" y="0"/>
                </a:lnTo>
                <a:lnTo>
                  <a:pt x="4971713" y="4160229"/>
                </a:lnTo>
                <a:lnTo>
                  <a:pt x="0" y="4160229"/>
                </a:lnTo>
                <a:lnTo>
                  <a:pt x="0" y="0"/>
                </a:lnTo>
                <a:close/>
              </a:path>
            </a:pathLst>
          </a:custGeom>
          <a:blipFill>
            <a:blip r:embed="rId3"/>
            <a:stretch>
              <a:fillRect l="-1253" t="-6579" r="-1253" b="0"/>
            </a:stretch>
          </a:blipFill>
        </p:spPr>
      </p:sp>
      <p:sp>
        <p:nvSpPr>
          <p:cNvPr name="Freeform 7" id="7"/>
          <p:cNvSpPr/>
          <p:nvPr/>
        </p:nvSpPr>
        <p:spPr>
          <a:xfrm flipH="false" flipV="false" rot="0">
            <a:off x="238319" y="81197"/>
            <a:ext cx="5969937" cy="10205803"/>
          </a:xfrm>
          <a:custGeom>
            <a:avLst/>
            <a:gdLst/>
            <a:ahLst/>
            <a:cxnLst/>
            <a:rect r="r" b="b" t="t" l="l"/>
            <a:pathLst>
              <a:path h="10205803" w="5969937">
                <a:moveTo>
                  <a:pt x="0" y="0"/>
                </a:moveTo>
                <a:lnTo>
                  <a:pt x="5969936" y="0"/>
                </a:lnTo>
                <a:lnTo>
                  <a:pt x="5969936" y="10205803"/>
                </a:lnTo>
                <a:lnTo>
                  <a:pt x="0" y="10205803"/>
                </a:lnTo>
                <a:lnTo>
                  <a:pt x="0" y="0"/>
                </a:lnTo>
                <a:close/>
              </a:path>
            </a:pathLst>
          </a:custGeom>
          <a:blipFill>
            <a:blip r:embed="rId4"/>
            <a:stretch>
              <a:fillRect l="-2063" t="0" r="-2063" b="-886"/>
            </a:stretch>
          </a:blipFill>
        </p:spPr>
      </p:sp>
      <p:sp>
        <p:nvSpPr>
          <p:cNvPr name="TextBox 8" id="8"/>
          <p:cNvSpPr txBox="true"/>
          <p:nvPr/>
        </p:nvSpPr>
        <p:spPr>
          <a:xfrm rot="0">
            <a:off x="6472269" y="1135946"/>
            <a:ext cx="11666219" cy="5021858"/>
          </a:xfrm>
          <a:prstGeom prst="rect">
            <a:avLst/>
          </a:prstGeom>
        </p:spPr>
        <p:txBody>
          <a:bodyPr anchor="t" rtlCol="false" tIns="0" lIns="0" bIns="0" rIns="0">
            <a:spAutoFit/>
          </a:bodyPr>
          <a:lstStyle/>
          <a:p>
            <a:pPr algn="just">
              <a:lnSpc>
                <a:spcPts val="4469"/>
              </a:lnSpc>
            </a:pPr>
            <a:r>
              <a:rPr lang="en-US" sz="3192">
                <a:solidFill>
                  <a:srgbClr val="FFFFFF"/>
                </a:solidFill>
                <a:latin typeface="Canva Sans"/>
                <a:ea typeface="Canva Sans"/>
                <a:cs typeface="Canva Sans"/>
                <a:sym typeface="Canva Sans"/>
              </a:rPr>
              <a:t>Bu shunday chiqindi qutisi bo’ladiki, Unga qurilmada chiqindilarni saralaydigan kamera o’rnatilgan bo’ladi.Bu  skaner orqali chiqindini malumotlar bazasiga kiritilgan malumotlar bilan solishtirib qaysi tur ekanligini aniqlaydi. Va shu chiqindilar uchun maxsus quti ochiladi va shu qutiga chiqindi solinadi.Loyihamizni bir qismi odamlar chiqindilarni shu qutilarga solgani uchun ularga cashback</a:t>
            </a:r>
            <a:r>
              <a:rPr lang="en-US" b="true" sz="3192" i="true">
                <a:solidFill>
                  <a:srgbClr val="FFFFFF"/>
                </a:solidFill>
                <a:latin typeface="Canva Sans Bold Italics"/>
                <a:ea typeface="Canva Sans Bold Italics"/>
                <a:cs typeface="Canva Sans Bold Italics"/>
                <a:sym typeface="Canva Sans Bold Italics"/>
              </a:rPr>
              <a:t> </a:t>
            </a:r>
            <a:r>
              <a:rPr lang="en-US" sz="3192">
                <a:solidFill>
                  <a:srgbClr val="FFFFFF"/>
                </a:solidFill>
                <a:latin typeface="Canva Sans"/>
                <a:ea typeface="Canva Sans"/>
                <a:cs typeface="Canva Sans"/>
                <a:sym typeface="Canva Sans"/>
              </a:rPr>
              <a:t>tarzida pul beriladi. </a:t>
            </a:r>
          </a:p>
          <a:p>
            <a:pPr algn="just">
              <a:lnSpc>
                <a:spcPts val="4469"/>
              </a:lnSpc>
            </a:pPr>
          </a:p>
        </p:txBody>
      </p:sp>
      <p:sp>
        <p:nvSpPr>
          <p:cNvPr name="TextBox 9" id="9"/>
          <p:cNvSpPr txBox="true"/>
          <p:nvPr/>
        </p:nvSpPr>
        <p:spPr>
          <a:xfrm rot="0">
            <a:off x="6885359" y="147872"/>
            <a:ext cx="11253129" cy="1045224"/>
          </a:xfrm>
          <a:prstGeom prst="rect">
            <a:avLst/>
          </a:prstGeom>
        </p:spPr>
        <p:txBody>
          <a:bodyPr anchor="t" rtlCol="false" tIns="0" lIns="0" bIns="0" rIns="0">
            <a:spAutoFit/>
          </a:bodyPr>
          <a:lstStyle/>
          <a:p>
            <a:pPr algn="l">
              <a:lnSpc>
                <a:spcPts val="8031"/>
              </a:lnSpc>
            </a:pPr>
            <a:r>
              <a:rPr lang="en-US" b="true" sz="7301" spc="-182">
                <a:solidFill>
                  <a:srgbClr val="FFFFFF"/>
                </a:solidFill>
                <a:latin typeface="Antonio Ultra-Bold"/>
                <a:ea typeface="Antonio Ultra-Bold"/>
                <a:cs typeface="Antonio Ultra-Bold"/>
                <a:sym typeface="Antonio Ultra-Bold"/>
              </a:rPr>
              <a:t>INNOVATSION  CHIQINDI  QUTILARI</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4BAD7C"/>
        </a:solidFill>
      </p:bgPr>
    </p:bg>
    <p:spTree>
      <p:nvGrpSpPr>
        <p:cNvPr id="1" name=""/>
        <p:cNvGrpSpPr/>
        <p:nvPr/>
      </p:nvGrpSpPr>
      <p:grpSpPr>
        <a:xfrm>
          <a:off x="0" y="0"/>
          <a:ext cx="0" cy="0"/>
          <a:chOff x="0" y="0"/>
          <a:chExt cx="0" cy="0"/>
        </a:xfrm>
      </p:grpSpPr>
      <p:sp>
        <p:nvSpPr>
          <p:cNvPr name="TextBox 2" id="2"/>
          <p:cNvSpPr txBox="true"/>
          <p:nvPr/>
        </p:nvSpPr>
        <p:spPr>
          <a:xfrm rot="0">
            <a:off x="1181692" y="2857578"/>
            <a:ext cx="15779077" cy="4054437"/>
          </a:xfrm>
          <a:prstGeom prst="rect">
            <a:avLst/>
          </a:prstGeom>
        </p:spPr>
        <p:txBody>
          <a:bodyPr anchor="t" rtlCol="false" tIns="0" lIns="0" bIns="0" rIns="0">
            <a:spAutoFit/>
          </a:bodyPr>
          <a:lstStyle/>
          <a:p>
            <a:pPr algn="l">
              <a:lnSpc>
                <a:spcPts val="6500"/>
              </a:lnSpc>
            </a:pPr>
            <a:r>
              <a:rPr lang="en-US" sz="4643">
                <a:solidFill>
                  <a:srgbClr val="FFFFFF"/>
                </a:solidFill>
                <a:latin typeface="Canva Sans"/>
                <a:ea typeface="Canva Sans"/>
                <a:cs typeface="Canva Sans"/>
                <a:sym typeface="Canva Sans"/>
              </a:rPr>
              <a:t>Saralanmagan chiqindilar,ya’ni skanerlash jarayonida ma’lumotlar bazasida mavjud bo’lmagan chiqindilar usti yopiq axlat qutinsini yonida mavjud bo’lgan usti ochiq axlat qutisiga tashlanadi.Afsuski u tashlangan chiqindilar uchun hech qanday cashback berilmaydi.</a:t>
            </a:r>
          </a:p>
        </p:txBody>
      </p:sp>
      <p:sp>
        <p:nvSpPr>
          <p:cNvPr name="TextBox 3" id="3"/>
          <p:cNvSpPr txBox="true"/>
          <p:nvPr/>
        </p:nvSpPr>
        <p:spPr>
          <a:xfrm rot="0">
            <a:off x="1181692" y="781003"/>
            <a:ext cx="16230600" cy="1088930"/>
          </a:xfrm>
          <a:prstGeom prst="rect">
            <a:avLst/>
          </a:prstGeom>
        </p:spPr>
        <p:txBody>
          <a:bodyPr anchor="t" rtlCol="false" tIns="0" lIns="0" bIns="0" rIns="0">
            <a:spAutoFit/>
          </a:bodyPr>
          <a:lstStyle/>
          <a:p>
            <a:pPr algn="l">
              <a:lnSpc>
                <a:spcPts val="8340"/>
              </a:lnSpc>
            </a:pPr>
            <a:r>
              <a:rPr lang="en-US" b="true" sz="7582" spc="-189">
                <a:solidFill>
                  <a:srgbClr val="FFFFFF"/>
                </a:solidFill>
                <a:latin typeface="Antonio Ultra-Bold"/>
                <a:ea typeface="Antonio Ultra-Bold"/>
                <a:cs typeface="Antonio Ultra-Bold"/>
                <a:sym typeface="Antonio Ultra-Bold"/>
              </a:rPr>
              <a:t>SARALANMAGAN CHIQINDILAR NIMA BO’LADI ?</a:t>
            </a:r>
          </a:p>
        </p:txBody>
      </p:sp>
      <p:grpSp>
        <p:nvGrpSpPr>
          <p:cNvPr name="Group 4" id="4"/>
          <p:cNvGrpSpPr/>
          <p:nvPr/>
        </p:nvGrpSpPr>
        <p:grpSpPr>
          <a:xfrm rot="0">
            <a:off x="0" y="9258300"/>
            <a:ext cx="18593984" cy="3032278"/>
            <a:chOff x="0" y="0"/>
            <a:chExt cx="3331832" cy="543350"/>
          </a:xfrm>
        </p:grpSpPr>
        <p:sp>
          <p:nvSpPr>
            <p:cNvPr name="Freeform 5" id="5"/>
            <p:cNvSpPr/>
            <p:nvPr/>
          </p:nvSpPr>
          <p:spPr>
            <a:xfrm flipH="false" flipV="false" rot="0">
              <a:off x="0" y="0"/>
              <a:ext cx="3331832" cy="543350"/>
            </a:xfrm>
            <a:custGeom>
              <a:avLst/>
              <a:gdLst/>
              <a:ahLst/>
              <a:cxnLst/>
              <a:rect r="r" b="b" t="t" l="l"/>
              <a:pathLst>
                <a:path h="543350" w="3331832">
                  <a:moveTo>
                    <a:pt x="0" y="0"/>
                  </a:moveTo>
                  <a:lnTo>
                    <a:pt x="3331832" y="0"/>
                  </a:lnTo>
                  <a:lnTo>
                    <a:pt x="3331832" y="543350"/>
                  </a:lnTo>
                  <a:lnTo>
                    <a:pt x="0" y="543350"/>
                  </a:lnTo>
                  <a:close/>
                </a:path>
              </a:pathLst>
            </a:custGeom>
            <a:solidFill>
              <a:srgbClr val="122D6B"/>
            </a:solidFill>
          </p:spPr>
        </p:sp>
        <p:sp>
          <p:nvSpPr>
            <p:cNvPr name="TextBox 6" id="6"/>
            <p:cNvSpPr txBox="true"/>
            <p:nvPr/>
          </p:nvSpPr>
          <p:spPr>
            <a:xfrm>
              <a:off x="0" y="-66675"/>
              <a:ext cx="3331832" cy="610025"/>
            </a:xfrm>
            <a:prstGeom prst="rect">
              <a:avLst/>
            </a:prstGeom>
          </p:spPr>
          <p:txBody>
            <a:bodyPr anchor="ctr" rtlCol="false" tIns="50800" lIns="50800" bIns="50800" rIns="50800"/>
            <a:lstStyle/>
            <a:p>
              <a:pPr algn="ctr">
                <a:lnSpc>
                  <a:spcPts val="4409"/>
                </a:lnSpc>
              </a:pPr>
            </a:p>
          </p:txBody>
        </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4BAD7C"/>
        </a:solidFill>
      </p:bgPr>
    </p:bg>
    <p:spTree>
      <p:nvGrpSpPr>
        <p:cNvPr id="1" name=""/>
        <p:cNvGrpSpPr/>
        <p:nvPr/>
      </p:nvGrpSpPr>
      <p:grpSpPr>
        <a:xfrm>
          <a:off x="0" y="0"/>
          <a:ext cx="0" cy="0"/>
          <a:chOff x="0" y="0"/>
          <a:chExt cx="0" cy="0"/>
        </a:xfrm>
      </p:grpSpPr>
      <p:sp>
        <p:nvSpPr>
          <p:cNvPr name="TextBox 2" id="2"/>
          <p:cNvSpPr txBox="true"/>
          <p:nvPr/>
        </p:nvSpPr>
        <p:spPr>
          <a:xfrm rot="0">
            <a:off x="1889544" y="219075"/>
            <a:ext cx="14508912" cy="1724025"/>
          </a:xfrm>
          <a:prstGeom prst="rect">
            <a:avLst/>
          </a:prstGeom>
        </p:spPr>
        <p:txBody>
          <a:bodyPr anchor="t" rtlCol="false" tIns="0" lIns="0" bIns="0" rIns="0">
            <a:spAutoFit/>
          </a:bodyPr>
          <a:lstStyle/>
          <a:p>
            <a:pPr algn="ctr">
              <a:lnSpc>
                <a:spcPts val="13200"/>
              </a:lnSpc>
            </a:pPr>
            <a:r>
              <a:rPr lang="en-US" b="true" sz="12000" spc="-300">
                <a:solidFill>
                  <a:srgbClr val="FFFFFF"/>
                </a:solidFill>
                <a:latin typeface="Antonio Ultra-Bold"/>
                <a:ea typeface="Antonio Ultra-Bold"/>
                <a:cs typeface="Antonio Ultra-Bold"/>
                <a:sym typeface="Antonio Ultra-Bold"/>
              </a:rPr>
              <a:t>CASHBACK OLISH</a:t>
            </a:r>
          </a:p>
        </p:txBody>
      </p:sp>
      <p:grpSp>
        <p:nvGrpSpPr>
          <p:cNvPr name="Group 3" id="3"/>
          <p:cNvGrpSpPr/>
          <p:nvPr/>
        </p:nvGrpSpPr>
        <p:grpSpPr>
          <a:xfrm rot="0">
            <a:off x="3949799" y="1943100"/>
            <a:ext cx="10914071" cy="718646"/>
            <a:chOff x="0" y="0"/>
            <a:chExt cx="1955678" cy="128773"/>
          </a:xfrm>
        </p:grpSpPr>
        <p:sp>
          <p:nvSpPr>
            <p:cNvPr name="Freeform 4" id="4"/>
            <p:cNvSpPr/>
            <p:nvPr/>
          </p:nvSpPr>
          <p:spPr>
            <a:xfrm flipH="false" flipV="false" rot="0">
              <a:off x="0" y="0"/>
              <a:ext cx="1955678" cy="128773"/>
            </a:xfrm>
            <a:custGeom>
              <a:avLst/>
              <a:gdLst/>
              <a:ahLst/>
              <a:cxnLst/>
              <a:rect r="r" b="b" t="t" l="l"/>
              <a:pathLst>
                <a:path h="128773" w="1955678">
                  <a:moveTo>
                    <a:pt x="0" y="0"/>
                  </a:moveTo>
                  <a:lnTo>
                    <a:pt x="1955678" y="0"/>
                  </a:lnTo>
                  <a:lnTo>
                    <a:pt x="1955678" y="128773"/>
                  </a:lnTo>
                  <a:lnTo>
                    <a:pt x="0" y="128773"/>
                  </a:lnTo>
                  <a:close/>
                </a:path>
              </a:pathLst>
            </a:custGeom>
            <a:solidFill>
              <a:srgbClr val="2757B5"/>
            </a:solidFill>
          </p:spPr>
        </p:sp>
        <p:sp>
          <p:nvSpPr>
            <p:cNvPr name="TextBox 5" id="5"/>
            <p:cNvSpPr txBox="true"/>
            <p:nvPr/>
          </p:nvSpPr>
          <p:spPr>
            <a:xfrm>
              <a:off x="0" y="-57150"/>
              <a:ext cx="1955678" cy="185923"/>
            </a:xfrm>
            <a:prstGeom prst="rect">
              <a:avLst/>
            </a:prstGeom>
          </p:spPr>
          <p:txBody>
            <a:bodyPr anchor="ctr" rtlCol="false" tIns="50800" lIns="50800" bIns="50800" rIns="50800"/>
            <a:lstStyle/>
            <a:p>
              <a:pPr algn="ctr">
                <a:lnSpc>
                  <a:spcPts val="4480"/>
                </a:lnSpc>
              </a:pPr>
              <a:r>
                <a:rPr lang="en-US" sz="3200">
                  <a:solidFill>
                    <a:srgbClr val="FFFFFF"/>
                  </a:solidFill>
                  <a:latin typeface="Canva Sans"/>
                  <a:ea typeface="Canva Sans"/>
                  <a:cs typeface="Canva Sans"/>
                  <a:sym typeface="Canva Sans"/>
                </a:rPr>
                <a:t>Cashback olish usuli 2 xil bo’ladi:</a:t>
              </a:r>
            </a:p>
          </p:txBody>
        </p:sp>
      </p:grpSp>
      <p:sp>
        <p:nvSpPr>
          <p:cNvPr name="TextBox 6" id="6"/>
          <p:cNvSpPr txBox="true"/>
          <p:nvPr/>
        </p:nvSpPr>
        <p:spPr>
          <a:xfrm rot="0">
            <a:off x="297180" y="3302711"/>
            <a:ext cx="17537622" cy="5042383"/>
          </a:xfrm>
          <a:prstGeom prst="rect">
            <a:avLst/>
          </a:prstGeom>
        </p:spPr>
        <p:txBody>
          <a:bodyPr anchor="t" rtlCol="false" tIns="0" lIns="0" bIns="0" rIns="0">
            <a:spAutoFit/>
          </a:bodyPr>
          <a:lstStyle/>
          <a:p>
            <a:pPr algn="ctr">
              <a:lnSpc>
                <a:spcPts val="4437"/>
              </a:lnSpc>
            </a:pPr>
            <a:r>
              <a:rPr lang="en-US" sz="3169">
                <a:solidFill>
                  <a:srgbClr val="FFFFFF"/>
                </a:solidFill>
                <a:latin typeface="Canva Sans"/>
                <a:ea typeface="Canva Sans"/>
                <a:cs typeface="Canva Sans"/>
                <a:sym typeface="Canva Sans"/>
              </a:rPr>
              <a:t>1. CHIQINDI TASHLANGAN ZAHOTI HAR BIR CHIQINDI UCHUN MA'LUM MIQDORDA PUL AJRATILADI VA UNI MAXSUS QR KODI ORQALI O'ZINING BANK KARTASIGA O'TKAZIB OLISHI MUMKIN.LEKIN BU TA'RIFDA KUNLIK LIMIT CHEKLANGAN BO'LADI. </a:t>
            </a:r>
          </a:p>
          <a:p>
            <a:pPr algn="ctr">
              <a:lnSpc>
                <a:spcPts val="4437"/>
              </a:lnSpc>
            </a:pPr>
          </a:p>
          <a:p>
            <a:pPr algn="ctr">
              <a:lnSpc>
                <a:spcPts val="4437"/>
              </a:lnSpc>
            </a:pPr>
            <a:r>
              <a:rPr lang="en-US" sz="3169">
                <a:solidFill>
                  <a:srgbClr val="FFFFFF"/>
                </a:solidFill>
                <a:latin typeface="Canva Sans"/>
                <a:ea typeface="Canva Sans"/>
                <a:cs typeface="Canva Sans"/>
                <a:sym typeface="Canva Sans"/>
              </a:rPr>
              <a:t>2. BITTA ILOVA YARATILADI. UNDA HAR BIR TASHLANGAN CHIQINDI HISOBLANIB BORILADI. YA'NI HAR BIR TASHLANGAN CHIQINDI UCHUN BALL BERILADI. BALLAR BIR OY DAVOMIDA YIG'ILADI VA SO'M KO'RINISHIDA TO'LAB BERILADI. BU TA'RIFDA  NISBATAN KO'PROQ CASHBACK BERILADI.CASHBACK ESA OY DAVOMIDA ILOVADAGI REKLAMA ORQALI TO'LANADI. </a:t>
            </a:r>
          </a:p>
        </p:txBody>
      </p:sp>
      <p:grpSp>
        <p:nvGrpSpPr>
          <p:cNvPr name="Group 7" id="7"/>
          <p:cNvGrpSpPr/>
          <p:nvPr/>
        </p:nvGrpSpPr>
        <p:grpSpPr>
          <a:xfrm rot="0">
            <a:off x="-316917" y="9049944"/>
            <a:ext cx="19923366" cy="2107538"/>
            <a:chOff x="0" y="0"/>
            <a:chExt cx="3570042" cy="377647"/>
          </a:xfrm>
        </p:grpSpPr>
        <p:sp>
          <p:nvSpPr>
            <p:cNvPr name="Freeform 8" id="8"/>
            <p:cNvSpPr/>
            <p:nvPr/>
          </p:nvSpPr>
          <p:spPr>
            <a:xfrm flipH="false" flipV="false" rot="0">
              <a:off x="0" y="0"/>
              <a:ext cx="3570042" cy="377647"/>
            </a:xfrm>
            <a:custGeom>
              <a:avLst/>
              <a:gdLst/>
              <a:ahLst/>
              <a:cxnLst/>
              <a:rect r="r" b="b" t="t" l="l"/>
              <a:pathLst>
                <a:path h="377647" w="3570042">
                  <a:moveTo>
                    <a:pt x="0" y="0"/>
                  </a:moveTo>
                  <a:lnTo>
                    <a:pt x="3570042" y="0"/>
                  </a:lnTo>
                  <a:lnTo>
                    <a:pt x="3570042" y="377647"/>
                  </a:lnTo>
                  <a:lnTo>
                    <a:pt x="0" y="377647"/>
                  </a:lnTo>
                  <a:close/>
                </a:path>
              </a:pathLst>
            </a:custGeom>
            <a:solidFill>
              <a:srgbClr val="FAE403"/>
            </a:solidFill>
          </p:spPr>
        </p:sp>
        <p:sp>
          <p:nvSpPr>
            <p:cNvPr name="TextBox 9" id="9"/>
            <p:cNvSpPr txBox="true"/>
            <p:nvPr/>
          </p:nvSpPr>
          <p:spPr>
            <a:xfrm>
              <a:off x="0" y="-66675"/>
              <a:ext cx="3570042" cy="444322"/>
            </a:xfrm>
            <a:prstGeom prst="rect">
              <a:avLst/>
            </a:prstGeom>
          </p:spPr>
          <p:txBody>
            <a:bodyPr anchor="ctr" rtlCol="false" tIns="50800" lIns="50800" bIns="50800" rIns="50800"/>
            <a:lstStyle/>
            <a:p>
              <a:pPr algn="ctr">
                <a:lnSpc>
                  <a:spcPts val="440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DAGiJrClbbI</dc:identifier>
  <dcterms:modified xsi:type="dcterms:W3CDTF">2011-08-01T06:04:30Z</dcterms:modified>
  <cp:revision>1</cp:revision>
  <dc:title>Pitch Deck</dc:title>
</cp:coreProperties>
</file>